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40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68" r:id="rId5"/>
    <p:sldId id="266" r:id="rId6"/>
    <p:sldId id="267" r:id="rId7"/>
    <p:sldId id="272" r:id="rId8"/>
    <p:sldId id="265" r:id="rId9"/>
    <p:sldId id="270" r:id="rId10"/>
    <p:sldId id="269" r:id="rId11"/>
    <p:sldId id="274" r:id="rId12"/>
    <p:sldId id="288" r:id="rId13"/>
    <p:sldId id="290" r:id="rId14"/>
    <p:sldId id="291" r:id="rId15"/>
    <p:sldId id="261" r:id="rId16"/>
    <p:sldId id="273" r:id="rId17"/>
    <p:sldId id="292" r:id="rId18"/>
    <p:sldId id="295" r:id="rId19"/>
    <p:sldId id="294" r:id="rId20"/>
    <p:sldId id="293" r:id="rId21"/>
    <p:sldId id="299" r:id="rId22"/>
    <p:sldId id="298" r:id="rId23"/>
    <p:sldId id="297" r:id="rId24"/>
    <p:sldId id="296" r:id="rId25"/>
    <p:sldId id="307" r:id="rId26"/>
    <p:sldId id="304" r:id="rId27"/>
    <p:sldId id="309" r:id="rId28"/>
    <p:sldId id="303" r:id="rId29"/>
    <p:sldId id="301" r:id="rId30"/>
    <p:sldId id="308" r:id="rId31"/>
    <p:sldId id="305" r:id="rId32"/>
    <p:sldId id="313" r:id="rId33"/>
    <p:sldId id="314" r:id="rId34"/>
    <p:sldId id="317" r:id="rId35"/>
    <p:sldId id="315" r:id="rId36"/>
    <p:sldId id="316" r:id="rId37"/>
    <p:sldId id="260" r:id="rId38"/>
    <p:sldId id="262" r:id="rId39"/>
    <p:sldId id="264" r:id="rId40"/>
    <p:sldId id="271" r:id="rId41"/>
    <p:sldId id="259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1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BB89-F17F-49E2-A207-FFB116349DBC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5C11A-6D01-43D6-97AF-69486898F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32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24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25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27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30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31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32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33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34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5C11A-6D01-43D6-97AF-69486898FB06}" type="slidenum">
              <a:rPr lang="cs-CZ" smtClean="0">
                <a:solidFill>
                  <a:prstClr val="black"/>
                </a:solidFill>
              </a:rPr>
              <a:pPr/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81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56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39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B86C-44FD-41DC-B03D-AC37647AFDF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89012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97BED-7411-4DC9-BF6C-B4FB51344C7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93132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BB53-89A0-4111-BAB8-5E5141F779F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11646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39C81-2ACE-4C11-8939-75410E81EC9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51376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C0C1-09B7-427B-9E4C-657150EBAD3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16680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3A417-96EF-4A97-B0CB-6ED88A4A87A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75709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763CB-26DA-42A7-AE3B-63D9184BAB4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56712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1ECA3-82D4-487E-BFCA-B1AC9594949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12751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5987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FEE0C-85D0-40A1-8539-C4E7E744886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27783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C57F-68C6-4865-886A-52D9FAD7D93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15612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2DB0C-2246-41BB-B075-B7826D1072B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82290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69AB8-A001-4B06-AE67-007F333ACDB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2921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D11D-E2D3-4F39-B5B1-A29A7EE184B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46790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95C1-D966-4496-B2B7-8570AF3AEC2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90204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BFFBC-DDC3-4D8A-96A1-F8E6DE3EB46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75619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6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00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087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90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5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2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37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10221-F71F-4509-95E9-B7D8D054660D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DCDE9-A6D0-44E6-984B-53A766142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0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A17DA-3C50-41D2-B45D-A89CBB2E3B0F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9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0" y="188640"/>
            <a:ext cx="4392488" cy="367240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 inteligentní specializace </a:t>
            </a:r>
            <a:b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</a:t>
            </a:r>
            <a:b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Liberecký kraj </a:t>
            </a:r>
            <a:endParaRPr lang="cs-CZ" sz="3200" b="1" dirty="0">
              <a:solidFill>
                <a:srgbClr val="A714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0" y="4653136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>
                <a:solidFill>
                  <a:schemeClr val="bg1">
                    <a:lumMod val="50000"/>
                  </a:schemeClr>
                </a:solidFill>
              </a:rPr>
              <a:t>Jednání Rady pro výzkum, vývoj a inovace                               v Libereckém kraji</a:t>
            </a:r>
          </a:p>
          <a:p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5. května 2016, Krajský úřad Libereckého kraje, multimediální sál</a:t>
            </a:r>
          </a:p>
          <a:p>
            <a:endParaRPr lang="cs-CZ" sz="1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cs-CZ" sz="12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63295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0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418058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Implementace RIS3 </a:t>
            </a:r>
            <a:endParaRPr lang="cs-CZ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69674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8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Národní úroveň </a:t>
            </a: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 </a:t>
            </a:r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národní inovační platformy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cs-CZ" sz="4000" dirty="0"/>
              <a:t>NIP I – Strojírenství + výroba a distribuce elektrické energie + část elektrotechniky</a:t>
            </a:r>
          </a:p>
          <a:p>
            <a:pPr marL="542925" indent="-180975" algn="just">
              <a:buFontTx/>
              <a:buChar char="-"/>
            </a:pPr>
            <a:r>
              <a:rPr lang="cs-CZ" sz="4000" dirty="0"/>
              <a:t> </a:t>
            </a:r>
            <a:r>
              <a:rPr lang="cs-CZ" dirty="0"/>
              <a:t>Přesné strojírenství</a:t>
            </a:r>
          </a:p>
          <a:p>
            <a:pPr marL="0" indent="0" algn="just">
              <a:buNone/>
            </a:pPr>
            <a:r>
              <a:rPr lang="cs-CZ" b="1" dirty="0"/>
              <a:t>       </a:t>
            </a:r>
            <a:r>
              <a:rPr lang="cs-CZ" dirty="0"/>
              <a:t>-   Obráběcí a tvářecí stroje</a:t>
            </a:r>
          </a:p>
          <a:p>
            <a:pPr marL="0" indent="0" algn="just">
              <a:buNone/>
            </a:pPr>
            <a:r>
              <a:rPr lang="cs-CZ" dirty="0"/>
              <a:t>       -   Hutnictví</a:t>
            </a:r>
          </a:p>
          <a:p>
            <a:pPr algn="just"/>
            <a:r>
              <a:rPr lang="cs-CZ" sz="4000" dirty="0"/>
              <a:t>NIP II – IT služby software + elektronika a část elektrotechniky</a:t>
            </a:r>
          </a:p>
          <a:p>
            <a:pPr marL="0" indent="0" algn="just">
              <a:buNone/>
            </a:pPr>
            <a:r>
              <a:rPr lang="cs-CZ" sz="4000" b="1" dirty="0"/>
              <a:t>     </a:t>
            </a:r>
            <a:r>
              <a:rPr lang="cs-CZ" sz="4000" dirty="0"/>
              <a:t>- </a:t>
            </a:r>
            <a:r>
              <a:rPr lang="cs-CZ" dirty="0"/>
              <a:t>Digitální ekonomika</a:t>
            </a:r>
          </a:p>
          <a:p>
            <a:pPr marL="0" indent="0" algn="just">
              <a:buNone/>
            </a:pPr>
            <a:r>
              <a:rPr lang="cs-CZ" dirty="0"/>
              <a:t>       -  Elektrotechnika </a:t>
            </a:r>
          </a:p>
          <a:p>
            <a:pPr algn="just"/>
            <a:r>
              <a:rPr lang="cs-CZ" sz="4000" dirty="0"/>
              <a:t>NIP III – Výroba dopravních prostředků</a:t>
            </a:r>
          </a:p>
          <a:p>
            <a:pPr indent="19050" algn="just">
              <a:buFontTx/>
              <a:buChar char="-"/>
            </a:pPr>
            <a:r>
              <a:rPr lang="cs-CZ" dirty="0"/>
              <a:t>  </a:t>
            </a:r>
            <a:r>
              <a:rPr lang="cs-CZ" dirty="0" err="1"/>
              <a:t>Automotive</a:t>
            </a:r>
            <a:endParaRPr lang="cs-CZ" dirty="0"/>
          </a:p>
          <a:p>
            <a:pPr indent="19050" algn="just">
              <a:buFontTx/>
              <a:buChar char="-"/>
            </a:pPr>
            <a:r>
              <a:rPr lang="cs-CZ" dirty="0"/>
              <a:t>  Letecký průmysl</a:t>
            </a:r>
          </a:p>
          <a:p>
            <a:pPr indent="19050" algn="just">
              <a:buFontTx/>
              <a:buChar char="-"/>
            </a:pPr>
            <a:r>
              <a:rPr lang="cs-CZ" dirty="0"/>
              <a:t>  Železniční a kolejová vozidla</a:t>
            </a:r>
          </a:p>
          <a:p>
            <a:pPr indent="19050" algn="just">
              <a:buFontTx/>
              <a:buChar char="-"/>
            </a:pPr>
            <a:r>
              <a:rPr lang="cs-CZ" dirty="0"/>
              <a:t>  Kosmický průmysl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514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Národní úroveň </a:t>
            </a: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 </a:t>
            </a:r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národní inovační platformy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cs-CZ" sz="4000" dirty="0"/>
              <a:t>NIP IV – Léčiva a medicínské technologie</a:t>
            </a:r>
          </a:p>
          <a:p>
            <a:pPr marL="542925" indent="-180975" algn="just">
              <a:buFontTx/>
              <a:buChar char="-"/>
            </a:pPr>
            <a:r>
              <a:rPr lang="cs-CZ" dirty="0"/>
              <a:t>Biotechnologie</a:t>
            </a:r>
          </a:p>
          <a:p>
            <a:pPr marL="361950" indent="-361950" algn="just"/>
            <a:r>
              <a:rPr lang="cs-CZ" sz="4000" dirty="0">
                <a:solidFill>
                  <a:srgbClr val="A7143F"/>
                </a:solidFill>
              </a:rPr>
              <a:t>NIP V – Kreativní průmysly </a:t>
            </a:r>
            <a:r>
              <a:rPr lang="cs-CZ" sz="3600" dirty="0">
                <a:solidFill>
                  <a:srgbClr val="A7143F"/>
                </a:solidFill>
              </a:rPr>
              <a:t>(zastoupení Libereckého kraje)</a:t>
            </a:r>
          </a:p>
          <a:p>
            <a:pPr marL="0" indent="0" algn="just">
              <a:buNone/>
            </a:pPr>
            <a:r>
              <a:rPr lang="cs-CZ" sz="4000" b="1" dirty="0"/>
              <a:t>     </a:t>
            </a:r>
            <a:r>
              <a:rPr lang="cs-CZ" sz="4000" dirty="0"/>
              <a:t>- </a:t>
            </a:r>
            <a:r>
              <a:rPr lang="cs-CZ" dirty="0"/>
              <a:t>Tradiční</a:t>
            </a:r>
            <a:r>
              <a:rPr lang="cs-CZ" sz="4000" dirty="0"/>
              <a:t> </a:t>
            </a:r>
            <a:r>
              <a:rPr lang="cs-CZ" dirty="0"/>
              <a:t>(zahrnuje sklářství, textil, oděvnictví)</a:t>
            </a:r>
          </a:p>
          <a:p>
            <a:pPr marL="0" indent="0" algn="just">
              <a:buNone/>
            </a:pPr>
            <a:r>
              <a:rPr lang="cs-CZ" dirty="0"/>
              <a:t>       -  Nové</a:t>
            </a:r>
          </a:p>
          <a:p>
            <a:pPr marL="0" indent="0" algn="just">
              <a:buNone/>
            </a:pPr>
            <a:r>
              <a:rPr lang="cs-CZ" dirty="0"/>
              <a:t>       -  Digitální ekonomika a Průmysl 4.0 </a:t>
            </a:r>
          </a:p>
          <a:p>
            <a:pPr algn="just"/>
            <a:r>
              <a:rPr lang="cs-CZ" sz="4000" dirty="0"/>
              <a:t>NIP VI – Zemědělství a životní prostředí</a:t>
            </a:r>
          </a:p>
          <a:p>
            <a:pPr algn="just"/>
            <a:r>
              <a:rPr lang="cs-CZ" sz="4000" dirty="0">
                <a:solidFill>
                  <a:srgbClr val="A7143F"/>
                </a:solidFill>
              </a:rPr>
              <a:t>NIP VII – Společenské výzvy </a:t>
            </a:r>
            <a:r>
              <a:rPr lang="cs-CZ" sz="3600" dirty="0">
                <a:solidFill>
                  <a:srgbClr val="A7143F"/>
                </a:solidFill>
              </a:rPr>
              <a:t>(zastoupení Libereckého kraje)</a:t>
            </a:r>
          </a:p>
          <a:p>
            <a:pPr marL="630238" indent="-268288" algn="just">
              <a:buNone/>
            </a:pPr>
            <a:r>
              <a:rPr lang="cs-CZ" sz="4000" dirty="0">
                <a:solidFill>
                  <a:srgbClr val="A7143F"/>
                </a:solidFill>
              </a:rPr>
              <a:t>- </a:t>
            </a:r>
            <a:r>
              <a:rPr lang="cs-CZ" dirty="0"/>
              <a:t>bezpečná společnost, zdravá populace, udržitelnost energetiky a  materiálových zdrojů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5385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6635080" cy="720080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</a:rPr>
              <a:t>Členové Rady VaVaI LK</a:t>
            </a:r>
            <a:endParaRPr lang="cs-CZ" sz="3200" b="1" dirty="0">
              <a:solidFill>
                <a:srgbClr val="A7143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1149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79096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Krajská úroveň – inovační platformy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Lidské zdroje – „</a:t>
            </a:r>
            <a:r>
              <a:rPr lang="cs-CZ" dirty="0" err="1"/>
              <a:t>startup</a:t>
            </a:r>
            <a:r>
              <a:rPr lang="cs-CZ" dirty="0"/>
              <a:t> platforma“ – konzultace TUL a LK  k projektu podnikatelského inkubátoru</a:t>
            </a:r>
          </a:p>
          <a:p>
            <a:pPr algn="just"/>
            <a:r>
              <a:rPr lang="cs-CZ" dirty="0"/>
              <a:t>Optika, sklářství </a:t>
            </a:r>
          </a:p>
          <a:p>
            <a:pPr algn="just"/>
            <a:r>
              <a:rPr lang="cs-CZ" dirty="0"/>
              <a:t>Strojírenství, </a:t>
            </a:r>
            <a:r>
              <a:rPr lang="cs-CZ" dirty="0" err="1"/>
              <a:t>automotive</a:t>
            </a:r>
            <a:r>
              <a:rPr lang="cs-CZ" dirty="0"/>
              <a:t>, kovové a kompozitní materiály, </a:t>
            </a:r>
            <a:r>
              <a:rPr lang="cs-CZ" dirty="0" err="1"/>
              <a:t>nanomateriály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Textilní průmysl – nadregionální platforma (NUTS II) 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2238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znalostních domén RIS3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Výroba strojírenských technologií</a:t>
            </a:r>
          </a:p>
          <a:p>
            <a:pPr lvl="1"/>
            <a:r>
              <a:rPr lang="cs-CZ" sz="1800" dirty="0"/>
              <a:t>Pořízení nástrojů a jiných prostředků potřebných pro vývoj a testování nových výrobků</a:t>
            </a:r>
          </a:p>
          <a:p>
            <a:pPr lvl="1"/>
            <a:r>
              <a:rPr lang="cs-CZ" sz="1800" dirty="0"/>
              <a:t>Speciální zkušebny</a:t>
            </a:r>
          </a:p>
          <a:p>
            <a:pPr lvl="1"/>
            <a:r>
              <a:rPr lang="cs-CZ" sz="1800" dirty="0"/>
              <a:t>Společná prezentace (export, </a:t>
            </a:r>
            <a:r>
              <a:rPr lang="cs-CZ" sz="1800" dirty="0" err="1"/>
              <a:t>networking</a:t>
            </a:r>
            <a:r>
              <a:rPr lang="cs-CZ" sz="1800" dirty="0"/>
              <a:t>) především MSP v oboru</a:t>
            </a:r>
          </a:p>
          <a:p>
            <a:pPr lvl="1"/>
            <a:r>
              <a:rPr lang="cs-CZ" sz="1800" dirty="0"/>
              <a:t>Možnost společného vzdělávání specialistů v klíčových znalostech</a:t>
            </a:r>
          </a:p>
          <a:p>
            <a:pPr lvl="1"/>
            <a:r>
              <a:rPr lang="cs-CZ" sz="1800" dirty="0"/>
              <a:t>Udržení standardu laboratoří a výzkumných pracovišť TUL – průběžný investiční „upgrade“ přístrojů a zařízení podpořených z OP </a:t>
            </a:r>
            <a:r>
              <a:rPr lang="cs-CZ" sz="1800" dirty="0" err="1"/>
              <a:t>VaVpI</a:t>
            </a:r>
            <a:endParaRPr lang="cs-CZ" sz="1800" dirty="0"/>
          </a:p>
          <a:p>
            <a:pPr lvl="1"/>
            <a:r>
              <a:rPr lang="cs-CZ" sz="1800" dirty="0"/>
              <a:t>Podpora a rozvoj informačního zázemí a informační infrastruktury VaV TUL</a:t>
            </a:r>
          </a:p>
          <a:p>
            <a:pPr lvl="1"/>
            <a:r>
              <a:rPr lang="cs-CZ" sz="1800" dirty="0"/>
              <a:t>Posílení spolupráce TUL a aplikační sféry – VaV spolupráce a odborné služby</a:t>
            </a:r>
          </a:p>
          <a:p>
            <a:pPr lvl="1"/>
            <a:r>
              <a:rPr lang="cs-CZ" sz="1800" dirty="0"/>
              <a:t>Navázání strategicky významných zahraničních partnerství na poli VaV s VaV pracovišti TUL</a:t>
            </a:r>
          </a:p>
          <a:p>
            <a:pPr lvl="1"/>
            <a:r>
              <a:rPr lang="cs-CZ" sz="1800" dirty="0"/>
              <a:t>Podpora aktivity typu VaV projektů a aplikovaných projektů – formou výzev a společného finančního mechanismu společně s podnikovou sférou – pro mladé akademiky tři roky po ukončení PhD.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7413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znalostních domén RIS3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lnSpcReduction="10000"/>
          </a:bodyPr>
          <a:lstStyle/>
          <a:p>
            <a:pPr marL="342900" lvl="1" indent="-342900" algn="just">
              <a:buFontTx/>
              <a:buChar char="•"/>
            </a:pPr>
            <a:r>
              <a:rPr lang="cs-CZ" sz="2400" dirty="0"/>
              <a:t>Optika, dekorativní a užitné sklo</a:t>
            </a:r>
          </a:p>
          <a:p>
            <a:pPr lvl="1"/>
            <a:r>
              <a:rPr lang="cs-CZ" sz="1800" dirty="0"/>
              <a:t>Vybudování pracoviště (laboratoře) pro analýzu skla a obsahu těžkých kovů</a:t>
            </a:r>
          </a:p>
          <a:p>
            <a:pPr lvl="1"/>
            <a:r>
              <a:rPr lang="cs-CZ" sz="1800" dirty="0"/>
              <a:t>Podpora spolupráce – klastr</a:t>
            </a:r>
          </a:p>
          <a:p>
            <a:pPr lvl="1"/>
            <a:r>
              <a:rPr lang="cs-CZ" sz="1800" dirty="0"/>
              <a:t>Výchova nové generace sklářských a bižuterních designérů</a:t>
            </a:r>
          </a:p>
          <a:p>
            <a:pPr lvl="1"/>
            <a:r>
              <a:rPr lang="cs-CZ" sz="1800" dirty="0"/>
              <a:t>Rozvoj nových technologii výroby skla a skleněných komponentů</a:t>
            </a:r>
          </a:p>
          <a:p>
            <a:pPr lvl="1"/>
            <a:r>
              <a:rPr lang="cs-CZ" sz="1800" dirty="0"/>
              <a:t>Vývoj technologii k omezení obsahu těžkých kovů ve výrobcích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cs-CZ" sz="2400" dirty="0"/>
              <a:t>Pokročilé materiály na bázi textilních struktur</a:t>
            </a:r>
          </a:p>
          <a:p>
            <a:pPr lvl="1"/>
            <a:r>
              <a:rPr lang="cs-CZ" sz="1800" dirty="0"/>
              <a:t>Společný marketing</a:t>
            </a:r>
          </a:p>
          <a:p>
            <a:pPr lvl="1"/>
            <a:r>
              <a:rPr lang="cs-CZ" sz="1800" dirty="0"/>
              <a:t>Podpora transferu textilních technologií do různých oborů</a:t>
            </a:r>
          </a:p>
          <a:p>
            <a:pPr algn="just"/>
            <a:r>
              <a:rPr lang="cs-CZ" sz="2400" dirty="0"/>
              <a:t>Komponenty pro dopravní zařízení</a:t>
            </a:r>
          </a:p>
          <a:p>
            <a:pPr lvl="1"/>
            <a:r>
              <a:rPr lang="cs-CZ" sz="1800" dirty="0"/>
              <a:t>Pořízení nástrojů a jiných prostředků potřebných pro vývoj a testování nových výrobků</a:t>
            </a:r>
          </a:p>
          <a:p>
            <a:pPr lvl="1"/>
            <a:r>
              <a:rPr lang="cs-CZ" sz="1800" dirty="0"/>
              <a:t>Speciální zkušebny</a:t>
            </a:r>
          </a:p>
          <a:p>
            <a:pPr lvl="1"/>
            <a:r>
              <a:rPr lang="cs-CZ" sz="1800" dirty="0"/>
              <a:t>Společná prezentace (export, </a:t>
            </a:r>
            <a:r>
              <a:rPr lang="cs-CZ" sz="1800" dirty="0" err="1"/>
              <a:t>networking</a:t>
            </a:r>
            <a:r>
              <a:rPr lang="cs-CZ" sz="1800" dirty="0"/>
              <a:t>) především MSP v oboru</a:t>
            </a:r>
          </a:p>
          <a:p>
            <a:pPr lvl="1"/>
            <a:r>
              <a:rPr lang="cs-CZ" sz="1800" dirty="0"/>
              <a:t>Možnost společného vzdělávání specialistů v klíčových znalostech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37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znalostních domén RIS3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Výroba strojírenských technologií</a:t>
            </a:r>
          </a:p>
          <a:p>
            <a:pPr lvl="1"/>
            <a:r>
              <a:rPr lang="cs-CZ" sz="1800" dirty="0"/>
              <a:t>Pořízení nástrojů a jiných prostředků potřebných pro vývoj a testování nových výrobků</a:t>
            </a:r>
          </a:p>
          <a:p>
            <a:pPr lvl="1"/>
            <a:r>
              <a:rPr lang="cs-CZ" sz="1800" dirty="0"/>
              <a:t>Speciální zkušebny</a:t>
            </a:r>
          </a:p>
          <a:p>
            <a:pPr lvl="1"/>
            <a:r>
              <a:rPr lang="cs-CZ" sz="1800" dirty="0"/>
              <a:t>Společná prezentace (export, </a:t>
            </a:r>
            <a:r>
              <a:rPr lang="cs-CZ" sz="1800" dirty="0" err="1"/>
              <a:t>networking</a:t>
            </a:r>
            <a:r>
              <a:rPr lang="cs-CZ" sz="1800" dirty="0"/>
              <a:t>) především MSP v oboru</a:t>
            </a:r>
          </a:p>
          <a:p>
            <a:pPr lvl="1"/>
            <a:r>
              <a:rPr lang="cs-CZ" sz="1800" dirty="0"/>
              <a:t>Možnost společného vzdělávání specialistů v klíčových znalostech</a:t>
            </a:r>
          </a:p>
          <a:p>
            <a:pPr lvl="1"/>
            <a:r>
              <a:rPr lang="cs-CZ" sz="1800" dirty="0"/>
              <a:t>Udržení standardu laboratoří a výzkumných pracovišť TUL – průběžný investiční „upgrade“ přístrojů a zařízení podpořených z OP </a:t>
            </a:r>
            <a:r>
              <a:rPr lang="cs-CZ" sz="1800" dirty="0" err="1"/>
              <a:t>VaVpI</a:t>
            </a:r>
            <a:endParaRPr lang="cs-CZ" sz="1800" dirty="0"/>
          </a:p>
          <a:p>
            <a:pPr lvl="1"/>
            <a:r>
              <a:rPr lang="cs-CZ" sz="1800" dirty="0"/>
              <a:t>Podpora a rozvoj informačního zázemí a informační infrastruktury VaV TUL</a:t>
            </a:r>
          </a:p>
          <a:p>
            <a:pPr lvl="1"/>
            <a:r>
              <a:rPr lang="cs-CZ" sz="1800" dirty="0"/>
              <a:t>Posílení spolupráce TUL a aplikační sféry – VaV spolupráce a odborné služby</a:t>
            </a:r>
          </a:p>
          <a:p>
            <a:pPr lvl="1"/>
            <a:r>
              <a:rPr lang="cs-CZ" sz="1800" dirty="0"/>
              <a:t>Navázání strategicky významných zahraničních partnerství na poli VaV s VaV pracovišti TUL</a:t>
            </a:r>
          </a:p>
          <a:p>
            <a:pPr lvl="1"/>
            <a:r>
              <a:rPr lang="cs-CZ" sz="1800" dirty="0"/>
              <a:t>Podpora aktivity typu VaV projektů a aplikovaných projektů – formou výzev a společného finančního mechanismu společně s podnikovou sférou – pro mladé akademiky tři roky po ukončení PhD.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37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znalostních domén RIS3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marL="342900" lvl="1" indent="-342900" algn="just">
              <a:buFontTx/>
              <a:buChar char="•"/>
            </a:pPr>
            <a:r>
              <a:rPr lang="cs-CZ" sz="2400" dirty="0"/>
              <a:t>Pokročilé separační a sanační technologie</a:t>
            </a:r>
          </a:p>
          <a:p>
            <a:pPr lvl="1"/>
            <a:r>
              <a:rPr lang="cs-CZ" sz="1800" dirty="0"/>
              <a:t>Podpora výzkumu oboru a vývoje a unikátních nových aplikací na bázi jejich integrace s ostatními technologiemi (strategický směr mnoha zemí)</a:t>
            </a:r>
          </a:p>
          <a:p>
            <a:pPr lvl="1"/>
            <a:r>
              <a:rPr lang="cs-CZ" sz="1800" dirty="0"/>
              <a:t>Podpora transferu výsledků oboru, podpora implementace výsledků do průmyslové praxe (podpora konečné fáze průmyslového výzkumu: </a:t>
            </a:r>
            <a:r>
              <a:rPr lang="cs-CZ" sz="1800" dirty="0" err="1"/>
              <a:t>prototypování</a:t>
            </a:r>
            <a:r>
              <a:rPr lang="cs-CZ" sz="1800" dirty="0"/>
              <a:t> a validace nových výrobků a technologií)</a:t>
            </a:r>
          </a:p>
          <a:p>
            <a:pPr lvl="1"/>
            <a:r>
              <a:rPr lang="cs-CZ" sz="1800" dirty="0"/>
              <a:t>Podpora zpracovávání přehledu stavu oboru membránových procesů v ČR a jejich porovnávání s EU a popř. ostatními regiony</a:t>
            </a:r>
          </a:p>
          <a:p>
            <a:pPr lvl="1"/>
            <a:r>
              <a:rPr lang="cs-CZ" sz="1800" dirty="0"/>
              <a:t>Propagace oboru a podpora marketingových činností oboru - podpora vědeckého marketingu, podpora prezentace aplikačních výsledků výzkumu</a:t>
            </a:r>
          </a:p>
          <a:p>
            <a:pPr lvl="1"/>
            <a:r>
              <a:rPr lang="cs-CZ" sz="1800" dirty="0"/>
              <a:t>Podpora vzdělávání laické i odborné veřejnosti, popularizace oboru, mezinárodní spolupráce a internacionalizace, výměna zkušeností, transfer technologií, podpora stáží a praxí odborných a vědeckých pracovníků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37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79096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</a:rPr>
              <a:t>Cíle dnešního jednání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Zahájit činnost řídícího orgánu implementace RIS3 </a:t>
            </a:r>
            <a:r>
              <a:rPr lang="cs-CZ" dirty="0"/>
              <a:t>strategie ČR </a:t>
            </a:r>
            <a:r>
              <a:rPr lang="cs-CZ" dirty="0" smtClean="0"/>
              <a:t>v Libereckém kraji</a:t>
            </a:r>
            <a:endParaRPr lang="cs-CZ" dirty="0"/>
          </a:p>
          <a:p>
            <a:r>
              <a:rPr lang="cs-CZ" dirty="0" smtClean="0"/>
              <a:t>Seznámit Vás s aktuálními informacemi k Národní RIS3</a:t>
            </a:r>
          </a:p>
          <a:p>
            <a:r>
              <a:rPr lang="cs-CZ" dirty="0" smtClean="0"/>
              <a:t>Projednat volbu místopředsedy Rady </a:t>
            </a:r>
            <a:r>
              <a:rPr lang="cs-CZ" dirty="0" err="1" smtClean="0"/>
              <a:t>VaVaI</a:t>
            </a:r>
            <a:r>
              <a:rPr lang="cs-CZ" dirty="0" smtClean="0"/>
              <a:t> LK</a:t>
            </a:r>
            <a:endParaRPr lang="cs-CZ" dirty="0"/>
          </a:p>
          <a:p>
            <a:r>
              <a:rPr lang="cs-CZ" dirty="0" smtClean="0"/>
              <a:t>Projednat účast stálých hostů na jednání Rady </a:t>
            </a:r>
            <a:r>
              <a:rPr lang="cs-CZ" dirty="0" err="1" smtClean="0"/>
              <a:t>VaVaI</a:t>
            </a:r>
            <a:r>
              <a:rPr lang="cs-CZ" dirty="0" smtClean="0"/>
              <a:t> LK</a:t>
            </a:r>
          </a:p>
          <a:p>
            <a:r>
              <a:rPr lang="cs-CZ" dirty="0" smtClean="0"/>
              <a:t>Projednat </a:t>
            </a:r>
            <a:r>
              <a:rPr lang="cs-CZ" dirty="0"/>
              <a:t>návrh tematických inovačních platforem RIS3 strategie </a:t>
            </a:r>
            <a:r>
              <a:rPr lang="cs-CZ" dirty="0" smtClean="0"/>
              <a:t>LK</a:t>
            </a:r>
          </a:p>
          <a:p>
            <a:r>
              <a:rPr lang="cs-CZ" dirty="0" smtClean="0"/>
              <a:t>Projednat podobu výkonné jednotky pro realizaci RIS3 LK, tzv. Smart akcelerátoru LK</a:t>
            </a:r>
          </a:p>
          <a:p>
            <a:r>
              <a:rPr lang="cs-CZ" dirty="0" smtClean="0"/>
              <a:t>Projednat strategické intervence pro RIS3 připravované Libereckým krajem </a:t>
            </a:r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176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znalostních domén RIS3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marL="342900" lvl="1" indent="-342900" algn="just">
              <a:buFontTx/>
              <a:buChar char="•"/>
            </a:pPr>
            <a:r>
              <a:rPr lang="cs-CZ" sz="2400" dirty="0"/>
              <a:t>Progresivní kovové a kompozitní materiály a technologie jejich zpracování</a:t>
            </a:r>
          </a:p>
          <a:p>
            <a:pPr lvl="1"/>
            <a:r>
              <a:rPr lang="cs-CZ" sz="1800" dirty="0"/>
              <a:t>Náklady dokončení víceoborového VaV, ověření technické realizovatelnosti</a:t>
            </a:r>
          </a:p>
          <a:p>
            <a:pPr lvl="1"/>
            <a:r>
              <a:rPr lang="cs-CZ" sz="1800" dirty="0"/>
              <a:t>Ověření aplikovatelnosti výsledků VaV ve více oborech</a:t>
            </a:r>
          </a:p>
          <a:p>
            <a:pPr lvl="1"/>
            <a:r>
              <a:rPr lang="cs-CZ" sz="1800" dirty="0"/>
              <a:t>Potřeba vzdělávání v oboru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cs-CZ" sz="2400" dirty="0" err="1"/>
              <a:t>Nanomateriály</a:t>
            </a:r>
            <a:endParaRPr lang="cs-CZ" sz="2400" dirty="0"/>
          </a:p>
          <a:p>
            <a:pPr lvl="1"/>
            <a:r>
              <a:rPr lang="cs-CZ" sz="1800" dirty="0"/>
              <a:t>Vyhledávání aplikovatelnosti výsledků VaV (technické i marketingové analýzy)</a:t>
            </a:r>
          </a:p>
          <a:p>
            <a:pPr lvl="1"/>
            <a:r>
              <a:rPr lang="cs-CZ" sz="1800" dirty="0" err="1"/>
              <a:t>Networking</a:t>
            </a:r>
            <a:r>
              <a:rPr lang="cs-CZ" sz="1800" dirty="0"/>
              <a:t> firem z oboru</a:t>
            </a:r>
          </a:p>
          <a:p>
            <a:pPr lvl="1"/>
            <a:r>
              <a:rPr lang="cs-CZ" sz="1800" dirty="0"/>
              <a:t>Potřeba vzdělávání v oboru</a:t>
            </a:r>
          </a:p>
          <a:p>
            <a:pPr lvl="1"/>
            <a:r>
              <a:rPr lang="cs-CZ" sz="1800" dirty="0"/>
              <a:t>Podpora aplikace v nových oblastech (medicína, filtrace, ochrana životního prostředí)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550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</a:t>
            </a: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horizontálních priorit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fontScale="92500" lnSpcReduction="10000"/>
          </a:bodyPr>
          <a:lstStyle/>
          <a:p>
            <a:pPr marL="342900" lvl="1" indent="-342900" algn="just">
              <a:buFontTx/>
              <a:buChar char="•"/>
            </a:pPr>
            <a:r>
              <a:rPr lang="cs-CZ" sz="2400" dirty="0"/>
              <a:t>Lidské zdroje</a:t>
            </a:r>
          </a:p>
          <a:p>
            <a:pPr lvl="1"/>
            <a:r>
              <a:rPr lang="cs-CZ" sz="1800" dirty="0"/>
              <a:t>Soutěže a ocenění žákovských i studentských </a:t>
            </a:r>
          </a:p>
          <a:p>
            <a:pPr lvl="1"/>
            <a:r>
              <a:rPr lang="cs-CZ" sz="1800" dirty="0"/>
              <a:t>Stipendijní programy</a:t>
            </a:r>
          </a:p>
          <a:p>
            <a:pPr lvl="1"/>
            <a:r>
              <a:rPr lang="cs-CZ" sz="1800" dirty="0"/>
              <a:t>Kariérní poradenství</a:t>
            </a:r>
          </a:p>
          <a:p>
            <a:pPr lvl="1"/>
            <a:r>
              <a:rPr lang="cs-CZ" sz="1800" dirty="0"/>
              <a:t>Podpora vzniku infrastruktury pro informální učení v přírodních a technických vědách</a:t>
            </a:r>
          </a:p>
          <a:p>
            <a:pPr lvl="1"/>
            <a:r>
              <a:rPr lang="cs-CZ" sz="1800" dirty="0"/>
              <a:t>Aktivity propagující technické vzdělávání</a:t>
            </a:r>
          </a:p>
          <a:p>
            <a:pPr lvl="1"/>
            <a:r>
              <a:rPr lang="cs-CZ" sz="1800" dirty="0"/>
              <a:t>Podpora začleňování výukových celků zaměřených na cílený rozvoj inovačního potenciálu žáků/studentů do vzdělávacích programů</a:t>
            </a:r>
          </a:p>
          <a:p>
            <a:pPr lvl="1"/>
            <a:r>
              <a:rPr lang="cs-CZ" sz="1800" dirty="0"/>
              <a:t>Aktivní propagace lokality jako přívětivé pro život i odbornou činnost</a:t>
            </a:r>
          </a:p>
          <a:p>
            <a:pPr lvl="1"/>
            <a:r>
              <a:rPr lang="cs-CZ" sz="1800" dirty="0"/>
              <a:t>Poradenský servis pro příchozí (ubytování, sociální systém, firmy, zákonné povinnosti)</a:t>
            </a:r>
          </a:p>
          <a:p>
            <a:pPr lvl="1"/>
            <a:r>
              <a:rPr lang="cs-CZ" sz="1800" dirty="0"/>
              <a:t>Kontaktní služby pro </a:t>
            </a:r>
            <a:r>
              <a:rPr lang="cs-CZ" sz="1800" dirty="0" err="1"/>
              <a:t>expaty</a:t>
            </a:r>
            <a:r>
              <a:rPr lang="cs-CZ" sz="1800" dirty="0"/>
              <a:t> – usnadnění zapojení do společnosti, jazyka a profese</a:t>
            </a:r>
          </a:p>
          <a:p>
            <a:pPr lvl="1"/>
            <a:r>
              <a:rPr lang="cs-CZ" sz="1800" dirty="0"/>
              <a:t>Program akvizice zahraničních pracovníků ve VaV a jejich následné podpory</a:t>
            </a:r>
          </a:p>
          <a:p>
            <a:pPr lvl="1"/>
            <a:r>
              <a:rPr lang="cs-CZ" sz="1800" dirty="0"/>
              <a:t>Program využití odborníků ve školství</a:t>
            </a:r>
          </a:p>
          <a:p>
            <a:pPr lvl="1"/>
            <a:r>
              <a:rPr lang="cs-CZ" sz="1800" dirty="0"/>
              <a:t>Program zapojení firem do rekvalifikací (metodická a finanční pomoc)</a:t>
            </a:r>
          </a:p>
          <a:p>
            <a:pPr lvl="1"/>
            <a:r>
              <a:rPr lang="cs-CZ" sz="1800" dirty="0"/>
              <a:t>Tvorba a rozvoj statistické a datové základny o školství (zejména o absolventech a jejich uplatnění)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550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horizontálních priorit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fontScale="92500" lnSpcReduction="10000"/>
          </a:bodyPr>
          <a:lstStyle/>
          <a:p>
            <a:pPr marL="342900" lvl="1" indent="-342900" algn="just">
              <a:buFontTx/>
              <a:buChar char="•"/>
            </a:pPr>
            <a:r>
              <a:rPr lang="cs-CZ" sz="2400" dirty="0"/>
              <a:t>Inovativní podnikatelské prostředí</a:t>
            </a:r>
          </a:p>
          <a:p>
            <a:pPr lvl="1"/>
            <a:r>
              <a:rPr lang="cs-CZ" sz="1800" dirty="0"/>
              <a:t>Vytvoření a provoz systému výběru, hodnocení a certifikace kvalitních poradenských firem pro začínající a inovativní firmy</a:t>
            </a:r>
          </a:p>
          <a:p>
            <a:pPr lvl="1"/>
            <a:r>
              <a:rPr lang="cs-CZ" sz="1800" dirty="0"/>
              <a:t>Program poradenství v technických aspektech nového podnikání</a:t>
            </a:r>
          </a:p>
          <a:p>
            <a:pPr lvl="1"/>
            <a:r>
              <a:rPr lang="cs-CZ" sz="1800" dirty="0"/>
              <a:t>Program podpory poradenství v netechnických znalostech nutných pro zahájení podnikání a jeho rozvoj</a:t>
            </a:r>
          </a:p>
          <a:p>
            <a:pPr lvl="1"/>
            <a:r>
              <a:rPr lang="cs-CZ" sz="1800" dirty="0"/>
              <a:t>Služby a poradenství v oblasti inovací a inovačních procesů</a:t>
            </a:r>
          </a:p>
          <a:p>
            <a:pPr lvl="1"/>
            <a:r>
              <a:rPr lang="cs-CZ" sz="1800" dirty="0"/>
              <a:t>Infrastruktura pro inkubační služby, centra podpory inovací </a:t>
            </a:r>
          </a:p>
          <a:p>
            <a:pPr lvl="1"/>
            <a:r>
              <a:rPr lang="cs-CZ" sz="1800" dirty="0"/>
              <a:t>Podpora přenosu know-how a specifických znalostí do regionu</a:t>
            </a:r>
          </a:p>
          <a:p>
            <a:pPr lvl="1"/>
            <a:r>
              <a:rPr lang="cs-CZ" sz="1800" dirty="0"/>
              <a:t>Systém pronájmu volných kapacit u výrobců či jiných VaV center pro využití výrobní, testovací a měřící techniky pro malé inovativní firmy</a:t>
            </a:r>
          </a:p>
          <a:p>
            <a:pPr lvl="1"/>
            <a:r>
              <a:rPr lang="cs-CZ" sz="1800" dirty="0"/>
              <a:t>Sdílení kapacit technických prostředků (kupř. pro výrobu modelů, realizaci prototypů, ověření technického řešení)</a:t>
            </a:r>
          </a:p>
          <a:p>
            <a:pPr lvl="1"/>
            <a:r>
              <a:rPr lang="cs-CZ" sz="1800" dirty="0"/>
              <a:t>Vytvoření a fungování registru inovačních firem (vč. přehledu vybavení a kompetencí)</a:t>
            </a:r>
          </a:p>
          <a:p>
            <a:pPr lvl="1"/>
            <a:r>
              <a:rPr lang="cs-CZ" sz="1800" dirty="0"/>
              <a:t>Inovační portál (nabídky spolupráce, dotační možnosti, </a:t>
            </a:r>
            <a:r>
              <a:rPr lang="cs-CZ" sz="1800" dirty="0" err="1"/>
              <a:t>brokerage</a:t>
            </a:r>
            <a:r>
              <a:rPr lang="cs-CZ" sz="1800" dirty="0"/>
              <a:t> </a:t>
            </a:r>
            <a:r>
              <a:rPr lang="cs-CZ" sz="1800" dirty="0" err="1"/>
              <a:t>events</a:t>
            </a:r>
            <a:r>
              <a:rPr lang="cs-CZ" sz="1800" dirty="0"/>
              <a:t>, inovační firmy - profily)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550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 horizontálních priorit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lnSpcReduction="10000"/>
          </a:bodyPr>
          <a:lstStyle/>
          <a:p>
            <a:pPr marL="342900" lvl="1" indent="-342900" algn="just">
              <a:buFontTx/>
              <a:buChar char="•"/>
            </a:pPr>
            <a:r>
              <a:rPr lang="cs-CZ" sz="2400" dirty="0"/>
              <a:t>Posílení schopností VaV center a specialistů vytvářet aplikovatelné výsledky</a:t>
            </a:r>
          </a:p>
          <a:p>
            <a:pPr lvl="1"/>
            <a:r>
              <a:rPr lang="cs-CZ" sz="1800" dirty="0"/>
              <a:t>Program podpory vybavení VaV center</a:t>
            </a:r>
          </a:p>
          <a:p>
            <a:pPr lvl="1"/>
            <a:r>
              <a:rPr lang="cs-CZ" sz="1800" dirty="0"/>
              <a:t>Program podpory nákupu zařízení, software, duševního vlastnictví VaV center zvyšující jejich technologickou úroveň</a:t>
            </a:r>
          </a:p>
          <a:p>
            <a:pPr lvl="1"/>
            <a:r>
              <a:rPr lang="cs-CZ" sz="1800" dirty="0"/>
              <a:t>Program financování ověření technického řešení (</a:t>
            </a:r>
            <a:r>
              <a:rPr lang="cs-CZ" sz="1800" dirty="0" err="1"/>
              <a:t>Proof</a:t>
            </a:r>
            <a:r>
              <a:rPr lang="cs-CZ" sz="1800" dirty="0"/>
              <a:t> of </a:t>
            </a:r>
            <a:r>
              <a:rPr lang="cs-CZ" sz="1800" dirty="0" err="1"/>
              <a:t>concept</a:t>
            </a:r>
            <a:r>
              <a:rPr lang="cs-CZ" sz="1800" dirty="0"/>
              <a:t>)</a:t>
            </a:r>
          </a:p>
          <a:p>
            <a:pPr lvl="1"/>
            <a:r>
              <a:rPr lang="cs-CZ" sz="1800" dirty="0"/>
              <a:t>Program poradenství a asistence v oblasti komercionalizace (marketing, business model, duševní vlastnictví, </a:t>
            </a:r>
            <a:r>
              <a:rPr lang="cs-CZ" sz="1800" dirty="0" err="1"/>
              <a:t>networking</a:t>
            </a:r>
            <a:r>
              <a:rPr lang="cs-CZ" sz="1800" dirty="0"/>
              <a:t>)</a:t>
            </a:r>
          </a:p>
          <a:p>
            <a:pPr lvl="1"/>
            <a:r>
              <a:rPr lang="cs-CZ" sz="1800" dirty="0"/>
              <a:t>Program podpory pracovníků VaV center pro zvýšení komercionalizace</a:t>
            </a:r>
          </a:p>
          <a:p>
            <a:pPr lvl="1"/>
            <a:r>
              <a:rPr lang="cs-CZ" sz="1800" dirty="0"/>
              <a:t>Program poradenství v inovačním procesu (kupř. tzv. Inovační asistent)</a:t>
            </a:r>
          </a:p>
          <a:p>
            <a:pPr lvl="1"/>
            <a:r>
              <a:rPr lang="cs-CZ" sz="1800" dirty="0"/>
              <a:t>Podpora vzdělávání managementu VaV center v řízení inovací a VaV</a:t>
            </a:r>
          </a:p>
          <a:p>
            <a:pPr lvl="1"/>
            <a:r>
              <a:rPr lang="cs-CZ" sz="1800" dirty="0"/>
              <a:t>Program vyhledávání aplikačních příležitostí pro know-how VaV centra (kupř. </a:t>
            </a:r>
            <a:r>
              <a:rPr lang="cs-CZ" sz="1800" dirty="0" err="1"/>
              <a:t>networking</a:t>
            </a:r>
            <a:r>
              <a:rPr lang="cs-CZ" sz="1800" dirty="0"/>
              <a:t>, </a:t>
            </a:r>
            <a:r>
              <a:rPr lang="cs-CZ" sz="1800" dirty="0" err="1"/>
              <a:t>brokerage</a:t>
            </a:r>
            <a:r>
              <a:rPr lang="cs-CZ" sz="1800" dirty="0"/>
              <a:t> </a:t>
            </a:r>
            <a:r>
              <a:rPr lang="cs-CZ" sz="1800" dirty="0" err="1"/>
              <a:t>events</a:t>
            </a:r>
            <a:r>
              <a:rPr lang="cs-CZ" sz="1800" dirty="0"/>
              <a:t>)</a:t>
            </a:r>
          </a:p>
          <a:p>
            <a:pPr lvl="1"/>
            <a:r>
              <a:rPr lang="cs-CZ" sz="1800" dirty="0"/>
              <a:t>Program popularizace a propagace výsledků VaV</a:t>
            </a:r>
          </a:p>
          <a:p>
            <a:pPr lvl="1"/>
            <a:r>
              <a:rPr lang="cs-CZ" sz="1800" dirty="0" err="1"/>
              <a:t>Meziborová</a:t>
            </a:r>
            <a:r>
              <a:rPr lang="cs-CZ" sz="1800" dirty="0"/>
              <a:t> spolupráce VaV center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550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56207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Akční plán RIS3 LK – návrhy projektů</a:t>
            </a:r>
            <a:endParaRPr lang="cs-CZ" sz="3200" b="1" dirty="0">
              <a:solidFill>
                <a:srgbClr val="A7143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6264696" cy="56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56207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Akční plán RIS3 LK – návrhy projektů</a:t>
            </a:r>
            <a:endParaRPr lang="cs-CZ" sz="3200" b="1" dirty="0">
              <a:solidFill>
                <a:srgbClr val="A7143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2613"/>
            <a:ext cx="6347164" cy="9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7211260" cy="43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5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Kritéria strategické intervence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prokazatelně a významnou měrou přispívá k dosažení cílů krajské nebo národní RIS3</a:t>
            </a:r>
          </a:p>
          <a:p>
            <a:pPr marL="0" indent="0">
              <a:buNone/>
            </a:pPr>
            <a:r>
              <a:rPr lang="cs-CZ" altLang="cs-CZ" sz="2000" dirty="0"/>
              <a:t>      A SOUČASNĚ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Posiluje spolupráci mezi subjekty inovačního prostředí v kraji nebo mimo kraj</a:t>
            </a:r>
          </a:p>
          <a:p>
            <a:pPr marL="0" indent="0">
              <a:buNone/>
            </a:pPr>
            <a:r>
              <a:rPr lang="cs-CZ" altLang="cs-CZ" sz="2000" dirty="0"/>
              <a:t>      A SOUČASNĚ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Má prokazatelné přínosy/dopady pro soukromý sektor v kraji nebo mimo kraj</a:t>
            </a:r>
          </a:p>
          <a:p>
            <a:pPr marL="0" indent="0">
              <a:buNone/>
            </a:pPr>
            <a:r>
              <a:rPr lang="cs-CZ" altLang="cs-CZ" sz="2000" dirty="0"/>
              <a:t>      NEBO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Slouží k posílení inteligentní specializace vybraných domén kraje nebo České republiky</a:t>
            </a:r>
          </a:p>
          <a:p>
            <a:pPr marL="0" lvl="1" indent="0" algn="just">
              <a:buNone/>
            </a:pPr>
            <a:endParaRPr lang="cs-CZ" sz="2900" dirty="0" smtClean="0"/>
          </a:p>
        </p:txBody>
      </p:sp>
    </p:spTree>
    <p:extLst>
      <p:ext uri="{BB962C8B-B14F-4D97-AF65-F5344CB8AC3E}">
        <p14:creationId xmlns:p14="http://schemas.microsoft.com/office/powerpoint/2010/main" val="27254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Akční plán RIS3 LK – návrhy projektů</a:t>
            </a:r>
            <a:endParaRPr lang="cs-CZ" sz="3200" b="1" dirty="0">
              <a:solidFill>
                <a:srgbClr val="A7143F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726196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8" y="1934834"/>
            <a:ext cx="2952328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700" y="4149080"/>
            <a:ext cx="3024336" cy="226825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95536" y="1124744"/>
            <a:ext cx="45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A7143F"/>
                </a:solidFill>
              </a:rPr>
              <a:t>Podnikatelský inkubátor</a:t>
            </a:r>
            <a:endParaRPr lang="cs-CZ" sz="2000" b="1" dirty="0">
              <a:solidFill>
                <a:srgbClr val="A714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Akční plán RIS3 LK – návrhy projektů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fontScale="70000" lnSpcReduction="20000"/>
          </a:bodyPr>
          <a:lstStyle/>
          <a:p>
            <a:pPr marL="0" lvl="1" indent="0" algn="just">
              <a:buNone/>
            </a:pPr>
            <a:r>
              <a:rPr lang="cs-CZ" sz="2900" b="1" dirty="0" smtClean="0">
                <a:solidFill>
                  <a:srgbClr val="A7143F"/>
                </a:solidFill>
              </a:rPr>
              <a:t>Regionální inovační konference</a:t>
            </a:r>
          </a:p>
          <a:p>
            <a:pPr lvl="0"/>
            <a:r>
              <a:rPr lang="cs-CZ" sz="2600" dirty="0"/>
              <a:t>Odborná část konference a tematické zaměření</a:t>
            </a:r>
          </a:p>
          <a:p>
            <a:pPr lvl="1"/>
            <a:r>
              <a:rPr lang="cs-CZ" sz="2600" dirty="0"/>
              <a:t>Prezentace inovační strategie LBC, aktualizovaného Akčního plánu a jeho naplňování, možnosti podpory LBC v inovacích</a:t>
            </a:r>
          </a:p>
          <a:p>
            <a:pPr lvl="1"/>
            <a:r>
              <a:rPr lang="cs-CZ" sz="2600" dirty="0"/>
              <a:t>Prezentace inovačních výstupů a výsledků regionálních center a VŠ doplněnou o zajímavé výstupy SŠ</a:t>
            </a:r>
          </a:p>
          <a:p>
            <a:pPr lvl="1"/>
            <a:r>
              <a:rPr lang="cs-CZ" sz="2600" dirty="0"/>
              <a:t>Prezentace požadavků a inovačních nabídek průmyslových podniků průřezově přes regionální domény</a:t>
            </a:r>
          </a:p>
          <a:p>
            <a:pPr lvl="1"/>
            <a:r>
              <a:rPr lang="cs-CZ" sz="2600" dirty="0"/>
              <a:t>Oceňování know-how, ochrana I.P, autorská práva a zkušenosti v oblasti transferu výrobků a technologií</a:t>
            </a:r>
          </a:p>
          <a:p>
            <a:pPr lvl="1"/>
            <a:r>
              <a:rPr lang="cs-CZ" sz="2600" dirty="0"/>
              <a:t>Prezentace a zkušenosti v oblasti řízení průmyslového výzkumu</a:t>
            </a:r>
          </a:p>
          <a:p>
            <a:pPr lvl="1"/>
            <a:r>
              <a:rPr lang="cs-CZ" sz="2600" dirty="0"/>
              <a:t>Příklady dobré praxe z regionu, ČR a zahraničí</a:t>
            </a:r>
          </a:p>
          <a:p>
            <a:pPr lvl="0"/>
            <a:r>
              <a:rPr lang="cs-CZ" sz="2900" dirty="0"/>
              <a:t>Ocenění regionální inovace roku, talent regionu, inovační firma roku, vzdělávací inovační projekt apod.</a:t>
            </a:r>
          </a:p>
          <a:p>
            <a:pPr lvl="0"/>
            <a:r>
              <a:rPr lang="cs-CZ" sz="2900" dirty="0"/>
              <a:t>Kulaté diskusní stoly propojující RD a průmysl, obory a disciplíny</a:t>
            </a:r>
          </a:p>
          <a:p>
            <a:pPr lvl="0"/>
            <a:r>
              <a:rPr lang="cs-CZ" sz="2900" dirty="0"/>
              <a:t>Personální burza lidských zdrojů v RD</a:t>
            </a:r>
          </a:p>
          <a:p>
            <a:r>
              <a:rPr lang="cs-CZ" sz="2900" dirty="0"/>
              <a:t>Inovační veletrh</a:t>
            </a:r>
            <a:endParaRPr lang="cs-CZ" sz="2900" dirty="0" smtClean="0"/>
          </a:p>
        </p:txBody>
      </p:sp>
    </p:spTree>
    <p:extLst>
      <p:ext uri="{BB962C8B-B14F-4D97-AF65-F5344CB8AC3E}">
        <p14:creationId xmlns:p14="http://schemas.microsoft.com/office/powerpoint/2010/main" val="75997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Akční plán RIS3 LK – návrhy projektů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cs-CZ" sz="2900" b="1" dirty="0" smtClean="0">
                <a:solidFill>
                  <a:srgbClr val="A7143F"/>
                </a:solidFill>
              </a:rPr>
              <a:t>Regionální inovační program</a:t>
            </a:r>
          </a:p>
          <a:p>
            <a:pPr lvl="0"/>
            <a:r>
              <a:rPr lang="cs-CZ" sz="2600" dirty="0" smtClean="0"/>
              <a:t>Inovační vouchery</a:t>
            </a:r>
          </a:p>
          <a:p>
            <a:pPr lvl="0"/>
            <a:r>
              <a:rPr lang="cs-CZ" sz="2600" dirty="0" smtClean="0"/>
              <a:t>Kreativní vouchery</a:t>
            </a:r>
          </a:p>
          <a:p>
            <a:pPr lvl="0"/>
            <a:r>
              <a:rPr lang="cs-CZ" sz="2800" dirty="0" smtClean="0"/>
              <a:t>Podpora </a:t>
            </a:r>
            <a:r>
              <a:rPr lang="cs-CZ" sz="2800" dirty="0"/>
              <a:t>realizace diplomové práce technicky orientovaných studentů v rámci požadavků průmyslových podniků regionu (podpora praxe, téma určuje podnik</a:t>
            </a:r>
            <a:r>
              <a:rPr lang="cs-CZ" sz="2800" dirty="0" smtClean="0"/>
              <a:t>) – </a:t>
            </a:r>
            <a:r>
              <a:rPr lang="cs-CZ" sz="2800" dirty="0" err="1" smtClean="0"/>
              <a:t>knowledge</a:t>
            </a:r>
            <a:r>
              <a:rPr lang="cs-CZ" sz="2800" dirty="0" smtClean="0"/>
              <a:t> transfer </a:t>
            </a:r>
            <a:r>
              <a:rPr lang="cs-CZ" sz="2800" dirty="0" err="1" smtClean="0"/>
              <a:t>partnership</a:t>
            </a: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54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79096" cy="576064"/>
          </a:xfrm>
        </p:spPr>
        <p:txBody>
          <a:bodyPr>
            <a:noAutofit/>
          </a:bodyPr>
          <a:lstStyle/>
          <a:p>
            <a:pPr algn="l"/>
            <a:r>
              <a:rPr lang="cs-CZ" sz="28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Kontext  „inteligentní  specializace“ </a:t>
            </a:r>
            <a:endParaRPr lang="cs-CZ" sz="28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EVROPA 2020 - „</a:t>
            </a:r>
            <a:r>
              <a:rPr lang="cs-CZ" sz="2800" b="1" dirty="0" err="1"/>
              <a:t>smart</a:t>
            </a:r>
            <a:r>
              <a:rPr lang="cs-CZ" sz="2800" b="1" dirty="0"/>
              <a:t>, </a:t>
            </a:r>
            <a:r>
              <a:rPr lang="cs-CZ" sz="2800" b="1" dirty="0" err="1"/>
              <a:t>sustainable</a:t>
            </a:r>
            <a:r>
              <a:rPr lang="cs-CZ" sz="2800" b="1" dirty="0"/>
              <a:t> and </a:t>
            </a:r>
            <a:r>
              <a:rPr lang="cs-CZ" sz="2800" b="1" dirty="0" err="1"/>
              <a:t>inclusive</a:t>
            </a:r>
            <a:r>
              <a:rPr lang="cs-CZ" sz="2800" b="1" dirty="0"/>
              <a:t> </a:t>
            </a:r>
            <a:r>
              <a:rPr lang="cs-CZ" sz="2800" b="1" dirty="0" err="1"/>
              <a:t>economy</a:t>
            </a:r>
            <a:r>
              <a:rPr lang="cs-CZ" sz="2800" b="1" dirty="0"/>
              <a:t>“</a:t>
            </a:r>
            <a:r>
              <a:rPr lang="cs-CZ" sz="2800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b="1" dirty="0"/>
              <a:t>Smart – </a:t>
            </a:r>
            <a:r>
              <a:rPr lang="cs-CZ" sz="2800" dirty="0"/>
              <a:t>znalosti a inovace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b="1" dirty="0" err="1"/>
              <a:t>Sustainable</a:t>
            </a:r>
            <a:r>
              <a:rPr lang="cs-CZ" sz="2800" dirty="0"/>
              <a:t> – konkurenceschopnější a ekologičtější ekonomika méně náročná na zdroje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b="1" dirty="0" err="1"/>
              <a:t>Inclusive</a:t>
            </a:r>
            <a:r>
              <a:rPr lang="cs-CZ" sz="2800" b="1" dirty="0"/>
              <a:t> </a:t>
            </a:r>
            <a:r>
              <a:rPr lang="cs-CZ" sz="2800" dirty="0"/>
              <a:t>- pracovní místa, sociální a územní soudržnost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5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7056784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akcelerátor Libereckého kraje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5536" y="1628800"/>
            <a:ext cx="41542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„Smart akcelerátor Libereckého kraje“ </a:t>
            </a:r>
            <a:endParaRPr lang="cs-CZ" b="1" dirty="0"/>
          </a:p>
          <a:p>
            <a:r>
              <a:rPr lang="cs-CZ" dirty="0"/>
              <a:t>výkonná jednotka RIS3 </a:t>
            </a:r>
          </a:p>
          <a:p>
            <a:endParaRPr lang="cs-CZ" dirty="0"/>
          </a:p>
          <a:p>
            <a:r>
              <a:rPr lang="cs-CZ" dirty="0"/>
              <a:t>Nositel: Liberecký kraj</a:t>
            </a:r>
          </a:p>
          <a:p>
            <a:r>
              <a:rPr lang="cs-CZ" dirty="0"/>
              <a:t>Zdroj financování: OP </a:t>
            </a:r>
            <a:r>
              <a:rPr lang="cs-CZ" dirty="0" smtClean="0"/>
              <a:t>VVV</a:t>
            </a:r>
          </a:p>
          <a:p>
            <a:r>
              <a:rPr lang="cs-CZ" dirty="0" smtClean="0"/>
              <a:t>Výzva: č. 02_15_004</a:t>
            </a:r>
          </a:p>
          <a:p>
            <a:r>
              <a:rPr lang="cs-CZ" dirty="0" smtClean="0"/>
              <a:t>Termín pro podání žádostí: 30.6.2016</a:t>
            </a:r>
          </a:p>
          <a:p>
            <a:pPr marL="342900" indent="-342900">
              <a:buFontTx/>
              <a:buChar char="-"/>
            </a:pPr>
            <a:endParaRPr lang="cs-CZ" dirty="0" smtClean="0"/>
          </a:p>
          <a:p>
            <a:pPr marL="342900" indent="-342900">
              <a:buFontTx/>
              <a:buChar char="-"/>
            </a:pPr>
            <a:endParaRPr lang="cs-CZ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85" y="3933056"/>
            <a:ext cx="40290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59" y="1700808"/>
            <a:ext cx="40100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07088" cy="648072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Základní tým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S3 manažer (koordinátor SA)</a:t>
            </a:r>
          </a:p>
          <a:p>
            <a:r>
              <a:rPr lang="cs-CZ" dirty="0"/>
              <a:t>Developer strategických projektů</a:t>
            </a:r>
          </a:p>
          <a:p>
            <a:r>
              <a:rPr lang="cs-CZ" dirty="0"/>
              <a:t>Finanční manažer</a:t>
            </a:r>
          </a:p>
          <a:p>
            <a:r>
              <a:rPr lang="cs-CZ" dirty="0"/>
              <a:t>Analytik 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Příprava strategických projektů</a:t>
            </a:r>
          </a:p>
          <a:p>
            <a:r>
              <a:rPr lang="cs-CZ" dirty="0"/>
              <a:t>Aktualizace RIS3 včetně Akčního plánu</a:t>
            </a:r>
          </a:p>
          <a:p>
            <a:r>
              <a:rPr lang="cs-CZ" dirty="0"/>
              <a:t>Zajištění chodu KRRIS3 a inovačních platforem</a:t>
            </a:r>
          </a:p>
          <a:p>
            <a:r>
              <a:rPr lang="cs-CZ" dirty="0"/>
              <a:t>Komunikace vůči Národní úrovni RIS3</a:t>
            </a:r>
          </a:p>
          <a:p>
            <a:r>
              <a:rPr lang="cs-CZ" dirty="0"/>
              <a:t>Monitoring, analytické práce</a:t>
            </a:r>
          </a:p>
          <a:p>
            <a:r>
              <a:rPr lang="cs-CZ" dirty="0"/>
              <a:t>Účast na vzdělávacích aktivitách Národního RIS3 manažera</a:t>
            </a:r>
          </a:p>
          <a:p>
            <a:r>
              <a:rPr lang="cs-CZ" dirty="0"/>
              <a:t>Komunikace a přenos dobrých praxí mezi zapojenými regiony RIS3 (i v oblasti přeshraniční a mezinárodní)</a:t>
            </a:r>
          </a:p>
          <a:p>
            <a:r>
              <a:rPr lang="cs-CZ" dirty="0"/>
              <a:t>Zajištění propagačních aktivit, medializace, propagace</a:t>
            </a:r>
          </a:p>
          <a:p>
            <a:r>
              <a:rPr lang="cs-CZ" dirty="0"/>
              <a:t>Administrace ve vztahu k regionální samosprávě</a:t>
            </a: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1628800"/>
            <a:ext cx="4154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07088" cy="648072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Mapování 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Zajištění:</a:t>
            </a:r>
          </a:p>
          <a:p>
            <a:r>
              <a:rPr lang="cs-CZ" dirty="0"/>
              <a:t>Tým Smart akcelerátoru</a:t>
            </a:r>
          </a:p>
          <a:p>
            <a:r>
              <a:rPr lang="cs-CZ" dirty="0"/>
              <a:t>Externí specializované expertizy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Mapování vývoje inovačního prostředí a fungování inovačního systému </a:t>
            </a:r>
          </a:p>
          <a:p>
            <a:r>
              <a:rPr lang="cs-CZ" dirty="0"/>
              <a:t>Analýzy, studie inovačního systému, mapování technologických trendů</a:t>
            </a:r>
          </a:p>
          <a:p>
            <a:r>
              <a:rPr lang="cs-CZ" dirty="0"/>
              <a:t>Terénní šetření</a:t>
            </a:r>
          </a:p>
          <a:p>
            <a:r>
              <a:rPr lang="cs-CZ" dirty="0"/>
              <a:t>Vyhodnocování efektů realizovaných intervencí krajských RIS3 </a:t>
            </a:r>
          </a:p>
          <a:p>
            <a:r>
              <a:rPr lang="cs-CZ" dirty="0"/>
              <a:t>Mapování pro účely identifikace potenciálních potřeb/projektů </a:t>
            </a:r>
          </a:p>
          <a:p>
            <a:r>
              <a:rPr lang="cs-CZ" dirty="0"/>
              <a:t>Analýza absorpční kapacity</a:t>
            </a:r>
          </a:p>
          <a:p>
            <a:r>
              <a:rPr lang="cs-CZ" dirty="0"/>
              <a:t>Mapování potřeb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1628800"/>
            <a:ext cx="4154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07088" cy="648072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Vzdělávání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Zajištění:</a:t>
            </a:r>
          </a:p>
          <a:p>
            <a:r>
              <a:rPr lang="cs-CZ" dirty="0"/>
              <a:t>Tým Smart akcelerátoru</a:t>
            </a:r>
          </a:p>
          <a:p>
            <a:r>
              <a:rPr lang="cs-CZ" dirty="0"/>
              <a:t>Externí služby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Rozvoj kompetencí</a:t>
            </a:r>
          </a:p>
          <a:p>
            <a:pPr>
              <a:buFontTx/>
              <a:buChar char="-"/>
            </a:pPr>
            <a:r>
              <a:rPr lang="cs-CZ" dirty="0"/>
              <a:t>členů výkonné jednotky</a:t>
            </a:r>
          </a:p>
          <a:p>
            <a:pPr>
              <a:buFontTx/>
              <a:buChar char="-"/>
            </a:pPr>
            <a:r>
              <a:rPr lang="cs-CZ" dirty="0"/>
              <a:t>odborníků z partnerských organizací</a:t>
            </a:r>
          </a:p>
          <a:p>
            <a:pPr>
              <a:buFontTx/>
              <a:buChar char="-"/>
            </a:pPr>
            <a:r>
              <a:rPr lang="cs-CZ" dirty="0"/>
              <a:t>členů krajské rady RIS3</a:t>
            </a:r>
          </a:p>
          <a:p>
            <a:pPr>
              <a:buFontTx/>
              <a:buChar char="-"/>
            </a:pPr>
            <a:r>
              <a:rPr lang="cs-CZ" dirty="0"/>
              <a:t>inovačních platforem</a:t>
            </a:r>
          </a:p>
          <a:p>
            <a:pPr>
              <a:buFontTx/>
              <a:buChar char="-"/>
            </a:pPr>
            <a:r>
              <a:rPr lang="cs-CZ" dirty="0"/>
              <a:t>odborných pracovníků kraje</a:t>
            </a:r>
          </a:p>
          <a:p>
            <a:pPr>
              <a:buFontTx/>
              <a:buChar char="-"/>
            </a:pPr>
            <a:endParaRPr lang="cs-CZ" dirty="0"/>
          </a:p>
          <a:p>
            <a:r>
              <a:rPr lang="cs-CZ" dirty="0"/>
              <a:t>Zaměření na měkké kompetence </a:t>
            </a: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1628800"/>
            <a:ext cx="4154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07088" cy="648072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Asistence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Rozpracování omezeného počtu strategických intervencí v kraji (jejich nositelem nemusí být kraj) do projektové žádosti a její podání do relevantní výzvy vhodného programu na národní či evropské úrovni. </a:t>
            </a:r>
            <a:endParaRPr lang="cs-CZ" dirty="0" smtClean="0"/>
          </a:p>
          <a:p>
            <a:r>
              <a:rPr lang="cs-CZ" dirty="0" smtClean="0"/>
              <a:t>Modul </a:t>
            </a:r>
            <a:r>
              <a:rPr lang="cs-CZ" dirty="0"/>
              <a:t>bude umožňovat poskytnutí voucheru na rozpracování projektového záměru do výše 500.000,-Kč; </a:t>
            </a:r>
            <a:endParaRPr lang="cs-CZ" dirty="0" smtClean="0"/>
          </a:p>
          <a:p>
            <a:r>
              <a:rPr lang="cs-CZ" dirty="0" smtClean="0"/>
              <a:t>Transparentní výběr projektů </a:t>
            </a:r>
            <a:endParaRPr lang="cs-CZ" dirty="0"/>
          </a:p>
          <a:p>
            <a:r>
              <a:rPr lang="cs-CZ" dirty="0" smtClean="0"/>
              <a:t>Schválení Radou VaVaI LK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Příjemcem podpory – veřejný subjekt</a:t>
            </a:r>
          </a:p>
          <a:p>
            <a:r>
              <a:rPr lang="cs-CZ" dirty="0" smtClean="0"/>
              <a:t>Rozpracování extenzivní projektové </a:t>
            </a:r>
            <a:r>
              <a:rPr lang="cs-CZ" dirty="0" err="1" smtClean="0"/>
              <a:t>fiše</a:t>
            </a:r>
            <a:endParaRPr lang="cs-CZ" dirty="0" smtClean="0"/>
          </a:p>
          <a:p>
            <a:r>
              <a:rPr lang="cs-CZ" dirty="0" smtClean="0"/>
              <a:t>Režim de </a:t>
            </a:r>
            <a:r>
              <a:rPr lang="cs-CZ" dirty="0" err="1" smtClean="0"/>
              <a:t>minimis</a:t>
            </a:r>
            <a:endParaRPr lang="cs-CZ" dirty="0" smtClean="0"/>
          </a:p>
          <a:p>
            <a:r>
              <a:rPr lang="cs-CZ" dirty="0" smtClean="0"/>
              <a:t>Návrh 4 x 250 000,-Kč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1628800"/>
            <a:ext cx="4154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07088" cy="648072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Propagace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Zajištění:</a:t>
            </a:r>
          </a:p>
          <a:p>
            <a:r>
              <a:rPr lang="cs-CZ" dirty="0"/>
              <a:t>Tým Smart akcelerátoru</a:t>
            </a:r>
          </a:p>
          <a:p>
            <a:r>
              <a:rPr lang="cs-CZ" dirty="0"/>
              <a:t>Externí služby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Zpracování marketingové a propagační strategie</a:t>
            </a:r>
          </a:p>
          <a:p>
            <a:r>
              <a:rPr lang="cs-CZ" dirty="0"/>
              <a:t>Realizace marketingového a komunikačního plánu</a:t>
            </a: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1628800"/>
            <a:ext cx="4154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907705" y="115888"/>
            <a:ext cx="7236296" cy="576262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</a:rPr>
              <a:t>Stav implementace RIS3 v krajích  </a:t>
            </a:r>
            <a:endParaRPr lang="cs-CZ" sz="3200" b="1" dirty="0">
              <a:solidFill>
                <a:srgbClr val="A7143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4845"/>
            <a:ext cx="9144000" cy="39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128792" cy="648072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Národní úroveň – aktuální vývoj 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algn="just"/>
            <a:r>
              <a:rPr lang="cs-CZ" sz="2400" b="1" dirty="0"/>
              <a:t>1. polovina roku 2016 </a:t>
            </a:r>
          </a:p>
          <a:p>
            <a:pPr lvl="1"/>
            <a:r>
              <a:rPr lang="cs-CZ" sz="1800" dirty="0"/>
              <a:t>prostřednictvím konzultačního mechanismu se všemi klíčovými aktéry v rámci výborů RVKHR, RVVI a Národních inovačních platforem RIS3 </a:t>
            </a:r>
          </a:p>
          <a:p>
            <a:pPr lvl="2"/>
            <a:r>
              <a:rPr lang="cs-CZ" sz="1800" b="1" dirty="0"/>
              <a:t>aktualizace Implementačního plánu Národní RIS3</a:t>
            </a:r>
            <a:r>
              <a:rPr lang="cs-CZ" sz="1800" dirty="0"/>
              <a:t> (</a:t>
            </a:r>
            <a:r>
              <a:rPr lang="cs-CZ" sz="1800" u="sng" dirty="0">
                <a:solidFill>
                  <a:srgbClr val="FF0000"/>
                </a:solidFill>
              </a:rPr>
              <a:t>bude obsahovat konkrétní prioritní oblasti/obory</a:t>
            </a:r>
            <a:r>
              <a:rPr lang="cs-CZ" sz="1800" dirty="0"/>
              <a:t>)</a:t>
            </a:r>
          </a:p>
          <a:p>
            <a:pPr lvl="2"/>
            <a:r>
              <a:rPr lang="cs-CZ" sz="1800" b="1" dirty="0"/>
              <a:t>zahájení aktualizace Národních priorit orientovaného výzkumu, experimentálního vývoje a inovací (NPOV) </a:t>
            </a:r>
            <a:r>
              <a:rPr lang="cs-CZ" sz="1800" dirty="0"/>
              <a:t>– doplnění o priority aplikovaného výzkumu vzhledem k aktuálním potřebám společnosti</a:t>
            </a:r>
          </a:p>
          <a:p>
            <a:pPr algn="just"/>
            <a:r>
              <a:rPr lang="cs-CZ" sz="2400" b="1" dirty="0"/>
              <a:t>Rok 2017 </a:t>
            </a:r>
          </a:p>
          <a:p>
            <a:pPr lvl="1"/>
            <a:r>
              <a:rPr lang="cs-CZ" sz="1800" b="1" dirty="0"/>
              <a:t>pilotní promítnutí prioritních oborů do výzev</a:t>
            </a:r>
            <a:r>
              <a:rPr lang="cs-CZ" sz="1800" dirty="0"/>
              <a:t> OP PIK, OP VVV, TRIO, programy Technologické agentury ČR</a:t>
            </a:r>
          </a:p>
          <a:p>
            <a:pPr lvl="1"/>
            <a:r>
              <a:rPr lang="cs-CZ" sz="1800" dirty="0"/>
              <a:t>Do 30. 6. 2017 předložení aktualizace NPOV vládě</a:t>
            </a:r>
          </a:p>
          <a:p>
            <a:pPr algn="just"/>
            <a:r>
              <a:rPr lang="cs-CZ" sz="2400" b="1" dirty="0"/>
              <a:t>Rok 2018 </a:t>
            </a:r>
          </a:p>
          <a:p>
            <a:pPr algn="just"/>
            <a:r>
              <a:rPr lang="cs-CZ" sz="1800" dirty="0"/>
              <a:t>ostrý start zohlednění prioritních oborů ve výzvách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162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79096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</a:rPr>
              <a:t>Úkoly</a:t>
            </a:r>
            <a:endParaRPr lang="cs-CZ" sz="32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Volba místopředsedy</a:t>
            </a:r>
          </a:p>
          <a:p>
            <a:r>
              <a:rPr lang="cs-CZ" dirty="0" smtClean="0"/>
              <a:t>Stálí hosté Rady VaVaI</a:t>
            </a:r>
          </a:p>
          <a:p>
            <a:r>
              <a:rPr lang="cs-CZ" dirty="0" smtClean="0"/>
              <a:t>Inovační platformy RIS3 LK</a:t>
            </a:r>
          </a:p>
          <a:p>
            <a:r>
              <a:rPr lang="cs-CZ" dirty="0" smtClean="0"/>
              <a:t>Připomínky:</a:t>
            </a:r>
          </a:p>
          <a:p>
            <a:r>
              <a:rPr lang="cs-CZ" dirty="0" smtClean="0"/>
              <a:t>Smart </a:t>
            </a:r>
            <a:r>
              <a:rPr lang="cs-CZ" dirty="0" smtClean="0"/>
              <a:t>akcelerátor (SALK)</a:t>
            </a:r>
          </a:p>
          <a:p>
            <a:r>
              <a:rPr lang="cs-CZ" dirty="0" smtClean="0"/>
              <a:t>SA LK – navrhované analýzy</a:t>
            </a:r>
          </a:p>
          <a:p>
            <a:r>
              <a:rPr lang="cs-CZ" dirty="0" smtClean="0"/>
              <a:t>SA LK – vzdělávání – studijní cesty</a:t>
            </a:r>
          </a:p>
          <a:p>
            <a:r>
              <a:rPr lang="cs-CZ" dirty="0" smtClean="0"/>
              <a:t>SALK – propagační aktivity</a:t>
            </a:r>
            <a:endParaRPr lang="cs-CZ" dirty="0" smtClean="0"/>
          </a:p>
          <a:p>
            <a:r>
              <a:rPr lang="cs-CZ" dirty="0" smtClean="0"/>
              <a:t>Strategické </a:t>
            </a:r>
            <a:r>
              <a:rPr lang="cs-CZ" dirty="0" smtClean="0"/>
              <a:t>intervence</a:t>
            </a:r>
          </a:p>
          <a:p>
            <a:r>
              <a:rPr lang="cs-CZ" dirty="0" smtClean="0"/>
              <a:t>Termín dalšího jednání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36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908720"/>
            <a:ext cx="9139503" cy="48974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79096" cy="576064"/>
          </a:xfrm>
        </p:spPr>
        <p:txBody>
          <a:bodyPr>
            <a:noAutofit/>
          </a:bodyPr>
          <a:lstStyle/>
          <a:p>
            <a:pPr algn="l"/>
            <a:r>
              <a:rPr lang="cs-CZ" sz="28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Koncept „inteligentní  specializace“ (prozíravé, „na míru šité“)</a:t>
            </a:r>
            <a:endParaRPr lang="cs-CZ" sz="28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4497363"/>
          </a:xfrm>
        </p:spPr>
        <p:txBody>
          <a:bodyPr>
            <a:normAutofit/>
          </a:bodyPr>
          <a:lstStyle/>
          <a:p>
            <a:r>
              <a:rPr lang="cs-CZ" sz="2800" b="1" dirty="0"/>
              <a:t>Inovace</a:t>
            </a:r>
            <a:r>
              <a:rPr lang="cs-CZ" sz="2800" dirty="0"/>
              <a:t> jako zdroj konkurenceschopnosti ekonomiky</a:t>
            </a:r>
          </a:p>
          <a:p>
            <a:r>
              <a:rPr lang="cs-CZ" sz="2800" b="1" dirty="0"/>
              <a:t>Koncentrace podpory </a:t>
            </a:r>
            <a:r>
              <a:rPr lang="cs-CZ" sz="2800" dirty="0"/>
              <a:t>– průřezové a oborové priority</a:t>
            </a:r>
          </a:p>
          <a:p>
            <a:r>
              <a:rPr lang="cs-CZ" sz="2800" dirty="0"/>
              <a:t>Místní </a:t>
            </a:r>
            <a:r>
              <a:rPr lang="cs-CZ" sz="2800" b="1" dirty="0"/>
              <a:t>konkurenční výhoda</a:t>
            </a:r>
          </a:p>
          <a:p>
            <a:r>
              <a:rPr lang="cs-CZ" sz="2800" b="1" dirty="0"/>
              <a:t>Diskuse</a:t>
            </a:r>
            <a:r>
              <a:rPr lang="cs-CZ" sz="2800" dirty="0"/>
              <a:t> místních klíčových hráčů (přístup odspodu- nahoru)</a:t>
            </a:r>
          </a:p>
          <a:p>
            <a:r>
              <a:rPr lang="cs-CZ" sz="2800" b="1" dirty="0"/>
              <a:t>Monitorování</a:t>
            </a:r>
            <a:r>
              <a:rPr lang="cs-CZ" sz="2800" dirty="0"/>
              <a:t> → vyhodnocování → reakce na výstupy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43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2348880"/>
            <a:ext cx="4032448" cy="1224136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</a:t>
            </a:r>
            <a:b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pozornost</a:t>
            </a:r>
            <a:endParaRPr lang="cs-CZ" sz="3200" b="1" dirty="0">
              <a:solidFill>
                <a:srgbClr val="A714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9504" y="4437112"/>
            <a:ext cx="4140968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100" b="1" dirty="0" smtClean="0">
                <a:solidFill>
                  <a:schemeClr val="bg1">
                    <a:lumMod val="50000"/>
                  </a:schemeClr>
                </a:solidFill>
              </a:rPr>
              <a:t>RIS3 tým: </a:t>
            </a:r>
          </a:p>
          <a:p>
            <a:r>
              <a:rPr lang="cs-CZ" sz="2100" dirty="0" smtClean="0">
                <a:solidFill>
                  <a:schemeClr val="bg1">
                    <a:lumMod val="50000"/>
                  </a:schemeClr>
                </a:solidFill>
              </a:rPr>
              <a:t>Ivana Ptáčková</a:t>
            </a:r>
          </a:p>
          <a:p>
            <a:r>
              <a:rPr lang="cs-CZ" sz="2100" i="1" dirty="0" smtClean="0">
                <a:solidFill>
                  <a:schemeClr val="bg1">
                    <a:lumMod val="50000"/>
                  </a:schemeClr>
                </a:solidFill>
              </a:rPr>
              <a:t>Ivana.ptackova@kraj-lbc.cz</a:t>
            </a:r>
          </a:p>
          <a:p>
            <a:r>
              <a:rPr lang="cs-CZ" sz="2100" dirty="0" smtClean="0">
                <a:solidFill>
                  <a:schemeClr val="bg1">
                    <a:lumMod val="50000"/>
                  </a:schemeClr>
                </a:solidFill>
              </a:rPr>
              <a:t>Pavla </a:t>
            </a:r>
            <a:r>
              <a:rPr lang="cs-CZ" sz="2100" dirty="0" err="1" smtClean="0">
                <a:solidFill>
                  <a:schemeClr val="bg1">
                    <a:lumMod val="50000"/>
                  </a:schemeClr>
                </a:solidFill>
              </a:rPr>
              <a:t>Porkertová</a:t>
            </a:r>
            <a:endParaRPr lang="cs-CZ" sz="21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sz="2100" i="1" dirty="0" smtClean="0">
                <a:solidFill>
                  <a:schemeClr val="bg1">
                    <a:lumMod val="50000"/>
                  </a:schemeClr>
                </a:solidFill>
              </a:rPr>
              <a:t>Pavla.porkertova@kraj-lbc.cz</a:t>
            </a:r>
          </a:p>
          <a:p>
            <a:r>
              <a:rPr lang="cs-CZ" sz="2100" dirty="0" smtClean="0">
                <a:solidFill>
                  <a:schemeClr val="bg1">
                    <a:lumMod val="50000"/>
                  </a:schemeClr>
                </a:solidFill>
              </a:rPr>
              <a:t>Aleš Černín</a:t>
            </a:r>
          </a:p>
          <a:p>
            <a:r>
              <a:rPr lang="cs-CZ" sz="1800" i="1" dirty="0" smtClean="0">
                <a:solidFill>
                  <a:schemeClr val="bg1">
                    <a:lumMod val="50000"/>
                  </a:schemeClr>
                </a:solidFill>
              </a:rPr>
              <a:t>cerninales@gmail.com</a:t>
            </a:r>
            <a:endParaRPr lang="cs-CZ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79096" cy="576064"/>
          </a:xfrm>
        </p:spPr>
        <p:txBody>
          <a:bodyPr>
            <a:noAutofit/>
          </a:bodyPr>
          <a:lstStyle/>
          <a:p>
            <a:pPr algn="l"/>
            <a:r>
              <a:rPr lang="cs-CZ" sz="2800" b="1" dirty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Strategie inteligentní specializace</a:t>
            </a:r>
            <a:endParaRPr lang="cs-CZ" sz="2800" b="1" dirty="0">
              <a:solidFill>
                <a:srgbClr val="A7143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857403"/>
          </a:xfrm>
        </p:spPr>
        <p:txBody>
          <a:bodyPr>
            <a:normAutofit/>
          </a:bodyPr>
          <a:lstStyle/>
          <a:p>
            <a:pPr algn="just"/>
            <a:r>
              <a:rPr lang="cs-CZ" sz="2800" b="1" dirty="0"/>
              <a:t>Národní výzkumná a inovační strategie pro inteligentní specializaci ČR (tzv. RIS3) </a:t>
            </a:r>
            <a:r>
              <a:rPr lang="cs-CZ" sz="2800" dirty="0"/>
              <a:t>- schválena Vládou ČR </a:t>
            </a:r>
            <a:r>
              <a:rPr lang="cs-CZ" sz="2800" dirty="0" smtClean="0"/>
              <a:t> </a:t>
            </a:r>
            <a:r>
              <a:rPr lang="cs-CZ" sz="2800" dirty="0"/>
              <a:t>v 12/2014</a:t>
            </a:r>
          </a:p>
          <a:p>
            <a:pPr algn="just"/>
            <a:r>
              <a:rPr lang="cs-CZ" sz="2800" b="1" dirty="0"/>
              <a:t>Regionální příloha pro Liberecký kraj Strategie inteligentní specializace ČR </a:t>
            </a:r>
            <a:r>
              <a:rPr lang="cs-CZ" sz="2800" dirty="0"/>
              <a:t>– schválena zastupitelstvem kraje v 06/2014</a:t>
            </a:r>
          </a:p>
          <a:p>
            <a:pPr marL="0" indent="0" algn="just">
              <a:buNone/>
            </a:pPr>
            <a:r>
              <a:rPr lang="cs-CZ" sz="2800" b="1" dirty="0"/>
              <a:t>Smysl:</a:t>
            </a:r>
            <a:r>
              <a:rPr lang="cs-CZ" sz="2800" dirty="0"/>
              <a:t> </a:t>
            </a:r>
          </a:p>
          <a:p>
            <a:pPr marL="0" indent="0" algn="just">
              <a:buNone/>
            </a:pPr>
            <a:r>
              <a:rPr lang="cs-CZ" sz="2800" dirty="0"/>
              <a:t>Efektivní zacílení finančních prostředků → RIS3 = předběžná podmínka pro čerpání finančních prostředků EU v období 2014-2020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5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6545565" cy="57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851104" cy="504056"/>
          </a:xfrm>
        </p:spPr>
        <p:txBody>
          <a:bodyPr>
            <a:noAutofit/>
          </a:bodyPr>
          <a:lstStyle/>
          <a:p>
            <a:pPr algn="l"/>
            <a:r>
              <a:rPr lang="cs-CZ" sz="2800" b="1" dirty="0" smtClean="0">
                <a:solidFill>
                  <a:srgbClr val="A7143F"/>
                </a:solidFill>
              </a:rPr>
              <a:t>Vazby koncepčních dokumentů</a:t>
            </a:r>
            <a:endParaRPr lang="cs-CZ" sz="2800" b="1" dirty="0">
              <a:solidFill>
                <a:srgbClr val="A714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128792" cy="57606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RIS </a:t>
            </a:r>
            <a:r>
              <a:rPr lang="cs-CZ" sz="3200" b="1" dirty="0" smtClean="0">
                <a:solidFill>
                  <a:srgbClr val="A71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 LK navazuje na RIS  LK z roku 2009…</a:t>
            </a:r>
            <a:endParaRPr lang="cs-CZ" sz="3200" b="1" dirty="0">
              <a:solidFill>
                <a:srgbClr val="A7143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823"/>
            <a:ext cx="4236115" cy="41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88" y="1271285"/>
            <a:ext cx="5117124" cy="220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6228183" cy="289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3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288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" y="3269661"/>
            <a:ext cx="3419872" cy="358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38706" cy="229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 bwMode="auto">
          <a:xfrm>
            <a:off x="1876425" y="316911"/>
            <a:ext cx="304800" cy="2952750"/>
          </a:xfrm>
          <a:prstGeom prst="ellipse">
            <a:avLst/>
          </a:prstGeom>
          <a:noFill/>
          <a:ln w="25400" cap="flat" cmpd="sng" algn="ctr">
            <a:solidFill>
              <a:srgbClr val="A7143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1547664" y="5229200"/>
            <a:ext cx="302147" cy="1224136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A7143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00" y="4377680"/>
            <a:ext cx="3827518" cy="24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 bwMode="auto">
          <a:xfrm>
            <a:off x="4644008" y="5229200"/>
            <a:ext cx="288032" cy="1026751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A7143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38644"/>
            <a:ext cx="3538706" cy="204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se šipkou 12"/>
          <p:cNvCxnSpPr/>
          <p:nvPr/>
        </p:nvCxnSpPr>
        <p:spPr bwMode="auto">
          <a:xfrm flipV="1">
            <a:off x="7596336" y="3017634"/>
            <a:ext cx="1296144" cy="4833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A3140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76" y="2238644"/>
            <a:ext cx="3569690" cy="21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421" y="4653135"/>
            <a:ext cx="3045579" cy="218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nice se šipkou 13"/>
          <p:cNvCxnSpPr/>
          <p:nvPr/>
        </p:nvCxnSpPr>
        <p:spPr bwMode="auto">
          <a:xfrm>
            <a:off x="7020272" y="5949280"/>
            <a:ext cx="93610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A7143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vál 14"/>
          <p:cNvSpPr/>
          <p:nvPr/>
        </p:nvSpPr>
        <p:spPr bwMode="auto">
          <a:xfrm>
            <a:off x="3440685" y="3501008"/>
            <a:ext cx="195211" cy="432048"/>
          </a:xfrm>
          <a:prstGeom prst="ellipse">
            <a:avLst/>
          </a:prstGeom>
          <a:solidFill>
            <a:srgbClr val="A7143F">
              <a:alpha val="0"/>
            </a:srgbClr>
          </a:solidFill>
          <a:ln w="25400" cap="flat" cmpd="sng" algn="ctr">
            <a:solidFill>
              <a:srgbClr val="A7143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201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" y="836712"/>
            <a:ext cx="4532102" cy="29775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" y="3420914"/>
            <a:ext cx="2599361" cy="34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85" y="836712"/>
            <a:ext cx="4691152" cy="29775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98" y="973165"/>
            <a:ext cx="220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" y="3814297"/>
            <a:ext cx="4485595" cy="303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" y="6107879"/>
            <a:ext cx="1400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0" y="3814297"/>
            <a:ext cx="4690515" cy="304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73" y="3933056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8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F2ABF6FF054674DAB71197542992782" ma:contentTypeVersion="11" ma:contentTypeDescription="Vytvoří nový dokument" ma:contentTypeScope="" ma:versionID="48fbd3b5d95600b54fe6aa5c37ac32c3">
  <xsd:schema xmlns:xsd="http://www.w3.org/2001/XMLSchema" xmlns:xs="http://www.w3.org/2001/XMLSchema" xmlns:p="http://schemas.microsoft.com/office/2006/metadata/properties" xmlns:ns2="050926a8-9408-4285-868e-127d9b0cf5e5" targetNamespace="http://schemas.microsoft.com/office/2006/metadata/properties" ma:root="true" ma:fieldsID="68efee6a92326173d1aac451b7648fe6" ns2:_="">
    <xsd:import namespace="050926a8-9408-4285-868e-127d9b0cf5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0926a8-9408-4285-868e-127d9b0cf5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DAE9A0-0CDA-4751-8C24-40A7DF785067}"/>
</file>

<file path=customXml/itemProps2.xml><?xml version="1.0" encoding="utf-8"?>
<ds:datastoreItem xmlns:ds="http://schemas.openxmlformats.org/officeDocument/2006/customXml" ds:itemID="{547A78F2-BCAD-4D46-810A-71666B3D9679}"/>
</file>

<file path=customXml/itemProps3.xml><?xml version="1.0" encoding="utf-8"?>
<ds:datastoreItem xmlns:ds="http://schemas.openxmlformats.org/officeDocument/2006/customXml" ds:itemID="{EC308A67-BF33-4795-BB44-668CE4AF821F}"/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1252</Words>
  <Application>Microsoft Office PowerPoint</Application>
  <PresentationFormat>Předvádění na obrazovce (4:3)</PresentationFormat>
  <Paragraphs>282</Paragraphs>
  <Slides>40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2" baseType="lpstr">
      <vt:lpstr>Motiv systému Office</vt:lpstr>
      <vt:lpstr>2_Výchozí návrh</vt:lpstr>
      <vt:lpstr>Strategie inteligentní specializace  pro  Liberecký kraj </vt:lpstr>
      <vt:lpstr>Cíle dnešního jednání</vt:lpstr>
      <vt:lpstr>Kontext  „inteligentní  specializace“ </vt:lpstr>
      <vt:lpstr>Koncept „inteligentní  specializace“ (prozíravé, „na míru šité“)</vt:lpstr>
      <vt:lpstr>Strategie inteligentní specializace</vt:lpstr>
      <vt:lpstr>Vazby koncepčních dokumentů</vt:lpstr>
      <vt:lpstr>RIS 3 LK navazuje na RIS  LK z roku 2009…</vt:lpstr>
      <vt:lpstr>Prezentace aplikace PowerPoint</vt:lpstr>
      <vt:lpstr>Prezentace aplikace PowerPoint</vt:lpstr>
      <vt:lpstr>Prezentace aplikace PowerPoint</vt:lpstr>
      <vt:lpstr>Implementace RIS3 </vt:lpstr>
      <vt:lpstr>Národní úroveň  – národní inovační platformy</vt:lpstr>
      <vt:lpstr>Národní úroveň  – národní inovační platformy</vt:lpstr>
      <vt:lpstr>Členové Rady VaVaI LK</vt:lpstr>
      <vt:lpstr>Krajská úroveň – inovační platformy</vt:lpstr>
      <vt:lpstr>Potřeby znalostních domén RIS3</vt:lpstr>
      <vt:lpstr>Potřeby znalostních domén RIS3</vt:lpstr>
      <vt:lpstr>Potřeby znalostních domén RIS3</vt:lpstr>
      <vt:lpstr>Potřeby znalostních domén RIS3</vt:lpstr>
      <vt:lpstr>Potřeby znalostních domén RIS3</vt:lpstr>
      <vt:lpstr>Potřeby horizontálních priorit</vt:lpstr>
      <vt:lpstr>Potřeby horizontálních priorit</vt:lpstr>
      <vt:lpstr>Potřeby horizontálních priorit</vt:lpstr>
      <vt:lpstr>Akční plán RIS3 LK – návrhy projektů</vt:lpstr>
      <vt:lpstr>Akční plán RIS3 LK – návrhy projektů</vt:lpstr>
      <vt:lpstr>Kritéria strategické intervence</vt:lpstr>
      <vt:lpstr>Akční plán RIS3 LK – návrhy projektů</vt:lpstr>
      <vt:lpstr>Akční plán RIS3 LK – návrhy projektů</vt:lpstr>
      <vt:lpstr>Akční plán RIS3 LK – návrhy projektů</vt:lpstr>
      <vt:lpstr>Smart akcelerátor Libereckého kraje</vt:lpstr>
      <vt:lpstr>Základní tým</vt:lpstr>
      <vt:lpstr>Mapování </vt:lpstr>
      <vt:lpstr>Vzdělávání</vt:lpstr>
      <vt:lpstr>Asistence</vt:lpstr>
      <vt:lpstr>Propagace</vt:lpstr>
      <vt:lpstr>Stav implementace RIS3 v krajích  </vt:lpstr>
      <vt:lpstr>Národní úroveň – aktuální vývoj </vt:lpstr>
      <vt:lpstr>Úkoly</vt:lpstr>
      <vt:lpstr>Prezentace aplikace PowerPoint</vt:lpstr>
      <vt:lpstr>Děkujeme  za pozornost</vt:lpstr>
    </vt:vector>
  </TitlesOfParts>
  <Company>Krajský úřad Libereckého kraje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 inteligentní specializace  pro  Liberecký kraj</dc:title>
  <dc:creator>Siftova Zuzana</dc:creator>
  <cp:lastModifiedBy>Ptackova Ivana</cp:lastModifiedBy>
  <cp:revision>41</cp:revision>
  <dcterms:created xsi:type="dcterms:W3CDTF">2016-05-03T08:01:46Z</dcterms:created>
  <dcterms:modified xsi:type="dcterms:W3CDTF">2016-05-05T07:29:17Z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0x010100DF2ABF6FF054674DAB71197542992782</vt:lpwstr>
  </property>
</Properties>
</file>