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689" r:id="rId7"/>
    <p:sldId id="686" r:id="rId8"/>
    <p:sldId id="687" r:id="rId9"/>
    <p:sldId id="685" r:id="rId10"/>
    <p:sldId id="260" r:id="rId11"/>
    <p:sldId id="359" r:id="rId12"/>
    <p:sldId id="360" r:id="rId13"/>
    <p:sldId id="263" r:id="rId14"/>
    <p:sldId id="677" r:id="rId15"/>
    <p:sldId id="259" r:id="rId16"/>
    <p:sldId id="284" r:id="rId17"/>
    <p:sldId id="277" r:id="rId18"/>
    <p:sldId id="262" r:id="rId19"/>
    <p:sldId id="679" r:id="rId20"/>
    <p:sldId id="680" r:id="rId21"/>
    <p:sldId id="683" r:id="rId22"/>
    <p:sldId id="265" r:id="rId23"/>
    <p:sldId id="684" r:id="rId24"/>
    <p:sldId id="258" r:id="rId2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C3C"/>
    <a:srgbClr val="A7143F"/>
    <a:srgbClr val="969696"/>
    <a:srgbClr val="929292"/>
    <a:srgbClr val="405894"/>
    <a:srgbClr val="F7A707"/>
    <a:srgbClr val="39A0BF"/>
    <a:srgbClr val="7EC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2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nczyna" userId="a4834bc9-5d46-40ba-91fb-dc10f04921cd" providerId="ADAL" clId="{621675CD-DFAD-421A-A8E4-832373E18FED}"/>
    <pc:docChg chg="modSld">
      <pc:chgData name="Daniel Konczyna" userId="a4834bc9-5d46-40ba-91fb-dc10f04921cd" providerId="ADAL" clId="{621675CD-DFAD-421A-A8E4-832373E18FED}" dt="2018-12-04T13:09:50.239" v="2" actId="20577"/>
      <pc:docMkLst>
        <pc:docMk/>
      </pc:docMkLst>
      <pc:sldChg chg="modSp">
        <pc:chgData name="Daniel Konczyna" userId="a4834bc9-5d46-40ba-91fb-dc10f04921cd" providerId="ADAL" clId="{621675CD-DFAD-421A-A8E4-832373E18FED}" dt="2018-12-04T13:09:50.239" v="2" actId="20577"/>
        <pc:sldMkLst>
          <pc:docMk/>
          <pc:sldMk cId="656752165" sldId="686"/>
        </pc:sldMkLst>
        <pc:spChg chg="mod">
          <ac:chgData name="Daniel Konczyna" userId="a4834bc9-5d46-40ba-91fb-dc10f04921cd" providerId="ADAL" clId="{621675CD-DFAD-421A-A8E4-832373E18FED}" dt="2018-12-04T13:09:50.239" v="2" actId="20577"/>
          <ac:spMkLst>
            <pc:docMk/>
            <pc:sldMk cId="656752165" sldId="686"/>
            <ac:spMk id="7" creationId="{6FF417EC-0B40-4E5F-AF31-7EC2A3BA9A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doprava</c:v>
                </c:pt>
                <c:pt idx="1">
                  <c:v>ekonomický rozvoj a cestovní ruch</c:v>
                </c:pt>
                <c:pt idx="2">
                  <c:v>zdravotnictví</c:v>
                </c:pt>
                <c:pt idx="3">
                  <c:v>životní prostředí</c:v>
                </c:pt>
                <c:pt idx="4">
                  <c:v>vzdělávání</c:v>
                </c:pt>
                <c:pt idx="5">
                  <c:v>veřejná správa</c:v>
                </c:pt>
                <c:pt idx="6">
                  <c:v>sociální oblast</c:v>
                </c:pt>
                <c:pt idx="7">
                  <c:v>technická infrastruktura</c:v>
                </c:pt>
              </c:strCache>
            </c:strRef>
          </c:cat>
          <c:val>
            <c:numRef>
              <c:f>Sheet1!$B$3:$B$10</c:f>
              <c:numCache>
                <c:formatCode>General</c:formatCode>
                <c:ptCount val="8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61-447D-87B6-DA129DB5B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13408"/>
        <c:axId val="119997184"/>
      </c:barChart>
      <c:catAx>
        <c:axId val="1385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997184"/>
        <c:crosses val="autoZero"/>
        <c:auto val="1"/>
        <c:lblAlgn val="ctr"/>
        <c:lblOffset val="100"/>
        <c:noMultiLvlLbl val="0"/>
      </c:catAx>
      <c:valAx>
        <c:axId val="11999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51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9B4B71C2-AD2F-459F-BA45-28FA8ED028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B6F27C46-7D96-40C2-8DE2-DD1BE3FE81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DF818-ED0C-4195-84D0-4CDCC463D8F5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FBF57658-83DC-4CC7-943E-D98BAB82D5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A195FF4A-57E4-4827-B97B-487FB6CC07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BE6FB-6F34-4B87-B28B-EDF0DA974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824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446A1-D85B-40DD-8C55-370F21C6912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07A56-4766-4247-B50C-0D368711E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18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CDFF668-2C49-458D-8FAC-D8DFEE441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414278B-74B5-4790-A639-96737060A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1055C15-C978-4442-A2FA-4F455F24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F199-DAC3-40D9-8661-8F8B24AA72A8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BFB437C-73CF-4BAE-B11B-7C0661D0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A8D5673-26D3-4ED2-A6DC-ECB20C9D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04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BB89B2-1ADE-4497-91F4-1E0A7C15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3FF1CBAD-05C7-4216-9C29-CA8974C6A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25A8D5F-9BA0-4546-931D-46201C2E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B57C-BC8F-4232-B011-BA962D239C23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864D145-8643-4432-971B-EC470A96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3118009-4E66-4305-BAC3-7F3125A4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23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B8199092-52B3-4C8C-84F8-67B82A3D9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459D2559-A620-4C2E-B994-6563F9019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C5B03CE-C323-4142-A7F5-902C63D2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6255-3890-4E27-8FE4-99CF87618B56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47F37A2-6822-4CFF-AD99-4C118A56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67067C4-199C-4F3B-AFDA-EB0C5CB9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99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3A0E55D-9E5D-4ED7-8952-387DC7D4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AB4D8AF-A695-457A-A53D-595812C53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4911C90-F114-4007-82CD-0BF6DF6B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94B5-5DFD-4BE7-8AA6-EA413F0E5198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8D333B7-64D0-4EBA-B266-84BCDF3B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207DBB7-D2E4-417A-BEBB-E0744038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C802E4-4590-4F29-8936-17605A09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578189A9-EC3B-4B18-8F48-CFD8524AD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74B45F0-F341-4753-B9E3-3F98626D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A755-E39B-4101-9EB8-3EB148FFB8D0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CF1A9C0-734F-4AA8-B898-A9D3E8D4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7986466-4F1E-4356-BAC4-193B6608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51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1995EA1-CFB4-4565-8A0A-5AC1F772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DADCB15-EAC3-4065-B679-E6BE618AC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F308D4B9-3F1E-4E7D-A244-CB72A9F18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BEF3F16-118F-4266-8772-60203547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A04D-3D21-4913-82BF-4749E010DDE1}" type="datetime1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F5F57A4D-5CEF-49D1-BBD4-EAB80643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7722FF8E-65FD-40E2-ADFD-D8A66601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4FFC58-A5A2-4B4E-A41A-841E5752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9DD010FB-3F3A-4D67-91BF-601AF2E37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32846725-5544-48B0-9404-5A299FD8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40002B12-DD1D-4BDC-A931-CEB23C097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6B5B5530-B8E1-4CCE-95B9-FD4DA5667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21108C9C-C579-4434-B0F7-11C0B411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7208-EF43-442E-96F9-AD460BBBB6DD}" type="datetime1">
              <a:rPr lang="cs-CZ" smtClean="0"/>
              <a:t>11.12.2018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1860EBB5-13E8-437F-B6B1-454ABD47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377C48CA-C085-4750-AF40-756AFEAD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88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1CBDA93-2A18-4C9F-BBC4-484D0D9D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3C00C4B5-4A34-4631-9CB6-A8FF7690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F38E-55DA-44A7-899F-522D9FC24F24}" type="datetime1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E36A9F4B-175D-484B-94D7-EB9EF1DF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10D0B431-23E7-4E47-A8CC-B41352D8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68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5BF57084-FB01-4171-A27F-D116B256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F805-172C-4E54-BC6D-2141AF6465FF}" type="datetime1">
              <a:rPr lang="cs-CZ" smtClean="0"/>
              <a:t>11.12.2018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2406D320-E456-4A23-8951-43E05CDB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08609A9-6DE4-4EF6-B3BF-90693539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51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380A3B-19F8-4617-8285-5A855C6A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F6F4CC0-CAC4-4F9F-9B13-287A5668D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5A70CBCF-DCAF-40BC-9BF2-D0B505988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17CDDC1-B6F3-4083-B24D-658F7C48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F280-7FB0-4622-9645-B1DC6C538CFD}" type="datetime1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0E67862-BF34-48BC-8988-40152450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71057E3F-AB3D-4802-AC62-3F1A4FCD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95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FF92F7-B451-4222-AFA4-28119EF9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31EAD1FC-63C0-4D54-B712-08306157C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1E53EAE6-CADB-4B70-8E9B-465FB1607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00C5C638-3A4A-40EF-89B1-B676E0C6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B3A-C804-42A2-99E6-105FB89F5C6F}" type="datetime1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32C26F88-55B3-4C20-978E-134FEE41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7D1951DE-AEAF-407B-A557-0C32097C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30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654936B-F1F3-4581-B084-E7C459ED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A32DCBFF-CCAA-4F09-B154-103BE9722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23776D8-B120-4FC0-A2AC-C235B681C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1806-9B73-41DF-B083-AE9CB7FC02CD}" type="datetime1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248E987-1F2E-4646-BD8B-408A9D19D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EA3799B-F7F5-440B-91F8-E8ABFB842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99BD-4403-4763-9899-DDF63D34D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8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.noswitz@arr-nisa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E678E3A2-5E0C-474D-9D10-AF9ED771D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" y="0"/>
            <a:ext cx="12188415" cy="68579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76A9B75-7B8A-4CBF-A85C-97729F467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5039999"/>
            <a:ext cx="9448800" cy="1310281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SwitzerlandCondensed CE" pitchFamily="2" charset="0"/>
              </a:rPr>
              <a:t>Chytřejší Liberecký kraj</a:t>
            </a:r>
            <a:r>
              <a:rPr lang="cs-CZ" sz="3200" dirty="0">
                <a:solidFill>
                  <a:schemeClr val="bg1"/>
                </a:solidFill>
                <a:latin typeface="SwitzerlandCondensed CE" pitchFamily="2" charset="0"/>
              </a:rPr>
              <a:t/>
            </a:r>
            <a:br>
              <a:rPr lang="cs-CZ" sz="3200" dirty="0">
                <a:solidFill>
                  <a:schemeClr val="bg1"/>
                </a:solidFill>
                <a:latin typeface="SwitzerlandCondensed CE" pitchFamily="2" charset="0"/>
              </a:rPr>
            </a:br>
            <a:r>
              <a:rPr lang="cs-CZ" sz="3200" dirty="0" smtClean="0">
                <a:solidFill>
                  <a:schemeClr val="bg1"/>
                </a:solidFill>
                <a:latin typeface="SwitzerlandCondensed CE" pitchFamily="2" charset="0"/>
              </a:rPr>
              <a:t>Rada pro výzkum, vývoj a inovace	         </a:t>
            </a:r>
            <a:br>
              <a:rPr lang="cs-CZ" sz="3200" dirty="0" smtClean="0">
                <a:solidFill>
                  <a:schemeClr val="bg1"/>
                </a:solidFill>
                <a:latin typeface="SwitzerlandCondensed CE" pitchFamily="2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SwitzerlandCondensed CE" pitchFamily="2" charset="0"/>
              </a:rPr>
              <a:t>11. 12. 2018</a:t>
            </a:r>
            <a:r>
              <a:rPr lang="cs-CZ" sz="3200" dirty="0">
                <a:solidFill>
                  <a:schemeClr val="bg1"/>
                </a:solidFill>
                <a:latin typeface="SwitzerlandCondensed CE" pitchFamily="2" charset="0"/>
              </a:rPr>
              <a:t/>
            </a:r>
            <a:br>
              <a:rPr lang="cs-CZ" sz="3200" dirty="0">
                <a:solidFill>
                  <a:schemeClr val="bg1"/>
                </a:solidFill>
                <a:latin typeface="SwitzerlandCondensed CE" pitchFamily="2" charset="0"/>
              </a:rPr>
            </a:br>
            <a:r>
              <a:rPr lang="cs-CZ" sz="3200" dirty="0" smtClean="0">
                <a:solidFill>
                  <a:schemeClr val="bg1"/>
                </a:solidFill>
                <a:latin typeface="SwitzerlandCondensed CE" pitchFamily="2" charset="0"/>
              </a:rPr>
              <a:t>Lucie </a:t>
            </a:r>
            <a:r>
              <a:rPr lang="cs-CZ" sz="3200" dirty="0" err="1" smtClean="0">
                <a:solidFill>
                  <a:schemeClr val="bg1"/>
                </a:solidFill>
                <a:latin typeface="SwitzerlandCondensed CE" pitchFamily="2" charset="0"/>
              </a:rPr>
              <a:t>Noswitz</a:t>
            </a:r>
            <a:r>
              <a:rPr lang="cs-CZ" sz="3200" dirty="0" smtClean="0">
                <a:solidFill>
                  <a:schemeClr val="bg1"/>
                </a:solidFill>
                <a:latin typeface="SwitzerlandCondensed CE" pitchFamily="2" charset="0"/>
              </a:rPr>
              <a:t>, ARR</a:t>
            </a:r>
            <a:endParaRPr lang="cs-CZ" sz="3200" dirty="0">
              <a:solidFill>
                <a:schemeClr val="bg1"/>
              </a:solidFill>
              <a:latin typeface="SwitzerlandCondensed 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0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>
            <a:extLst>
              <a:ext uri="{FF2B5EF4-FFF2-40B4-BE49-F238E27FC236}">
                <a16:creationId xmlns="" xmlns:a16="http://schemas.microsoft.com/office/drawing/2014/main" id="{A2BCA0A2-7792-A04F-B311-5CC60BACF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431389"/>
              </p:ext>
            </p:extLst>
          </p:nvPr>
        </p:nvGraphicFramePr>
        <p:xfrm>
          <a:off x="515297" y="394051"/>
          <a:ext cx="11286019" cy="609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222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>
                <a:solidFill>
                  <a:srgbClr val="C91C3C"/>
                </a:solidFill>
                <a:latin typeface="SwitzerlandCondBlack CE" pitchFamily="2" charset="0"/>
              </a:rPr>
              <a:t>Závěry ze strukturovaných rozhovorů</a:t>
            </a:r>
            <a:r>
              <a:rPr lang="cs-CZ" dirty="0"/>
              <a:t/>
            </a:r>
            <a:br>
              <a:rPr lang="cs-CZ" dirty="0"/>
            </a:br>
            <a:r>
              <a:rPr lang="cs-CZ" sz="1800" dirty="0">
                <a:solidFill>
                  <a:srgbClr val="969696"/>
                </a:solidFill>
                <a:latin typeface="SwitzerlandCondensed CE" pitchFamily="2" charset="0"/>
              </a:rPr>
              <a:t>Prioritní témata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63" y="1626902"/>
            <a:ext cx="10515600" cy="4185708"/>
          </a:xfrm>
          <a:noFill/>
        </p:spPr>
        <p:txBody>
          <a:bodyPr>
            <a:normAutofit fontScale="92500"/>
          </a:bodyPr>
          <a:lstStyle/>
          <a:p>
            <a:r>
              <a:rPr lang="cs-CZ" b="1" dirty="0"/>
              <a:t>Doprava</a:t>
            </a:r>
            <a:r>
              <a:rPr lang="cs-CZ" dirty="0"/>
              <a:t> </a:t>
            </a:r>
            <a:r>
              <a:rPr lang="cs-CZ" dirty="0" smtClean="0"/>
              <a:t>- ovlivnění </a:t>
            </a:r>
            <a:r>
              <a:rPr lang="cs-CZ" dirty="0"/>
              <a:t>dopravy pro ovzduší, parkování, hromadnou dopravu, ovlivnění preferencí obyvatel směrem k udržitelným formám dopravy</a:t>
            </a:r>
          </a:p>
          <a:p>
            <a:r>
              <a:rPr lang="cs-CZ" b="1" dirty="0"/>
              <a:t>Životní </a:t>
            </a:r>
            <a:r>
              <a:rPr lang="cs-CZ" b="1" dirty="0" smtClean="0"/>
              <a:t>prostředí </a:t>
            </a:r>
            <a:r>
              <a:rPr lang="cs-CZ" dirty="0" smtClean="0"/>
              <a:t>- </a:t>
            </a:r>
            <a:r>
              <a:rPr lang="cs-CZ" dirty="0"/>
              <a:t>odpadovém hospodářství, vodohospodářství, ovzduší </a:t>
            </a:r>
          </a:p>
          <a:p>
            <a:r>
              <a:rPr lang="cs-CZ" b="1" dirty="0"/>
              <a:t>Zdravotnictví</a:t>
            </a:r>
            <a:r>
              <a:rPr lang="cs-CZ" dirty="0"/>
              <a:t> </a:t>
            </a:r>
            <a:r>
              <a:rPr lang="cs-CZ" dirty="0" smtClean="0"/>
              <a:t>- úspora </a:t>
            </a:r>
            <a:r>
              <a:rPr lang="cs-CZ" dirty="0"/>
              <a:t>času, kvalitnější léčba, zdravý životní styl</a:t>
            </a:r>
          </a:p>
          <a:p>
            <a:r>
              <a:rPr lang="cs-CZ" b="1" dirty="0"/>
              <a:t>Školství</a:t>
            </a:r>
            <a:r>
              <a:rPr lang="cs-CZ" dirty="0"/>
              <a:t> </a:t>
            </a:r>
            <a:r>
              <a:rPr lang="cs-CZ" dirty="0" smtClean="0"/>
              <a:t>- primárně </a:t>
            </a:r>
            <a:r>
              <a:rPr lang="cs-CZ" dirty="0"/>
              <a:t>pro trh práce, moderní formy výuky</a:t>
            </a:r>
          </a:p>
          <a:p>
            <a:r>
              <a:rPr lang="cs-CZ" b="1" dirty="0"/>
              <a:t>Veřejná správa </a:t>
            </a:r>
            <a:r>
              <a:rPr lang="cs-CZ" dirty="0" smtClean="0"/>
              <a:t>- úspora </a:t>
            </a:r>
            <a:r>
              <a:rPr lang="cs-CZ" dirty="0"/>
              <a:t>času, elektronizace, komunikace</a:t>
            </a:r>
          </a:p>
          <a:p>
            <a:r>
              <a:rPr lang="cs-CZ" b="1" dirty="0"/>
              <a:t>Cestovní ruch </a:t>
            </a:r>
            <a:r>
              <a:rPr lang="cs-CZ" dirty="0" smtClean="0"/>
              <a:t>- úspora </a:t>
            </a:r>
            <a:r>
              <a:rPr lang="cs-CZ" dirty="0"/>
              <a:t>času, propagace, kvalita služeb</a:t>
            </a:r>
          </a:p>
          <a:p>
            <a:r>
              <a:rPr lang="cs-CZ" b="1" dirty="0"/>
              <a:t>Sociální oblast </a:t>
            </a:r>
            <a:r>
              <a:rPr lang="cs-CZ" dirty="0" smtClean="0"/>
              <a:t>- dílčí </a:t>
            </a:r>
            <a:r>
              <a:rPr lang="cs-CZ" dirty="0"/>
              <a:t>opatření v propojení dat</a:t>
            </a:r>
          </a:p>
          <a:p>
            <a:pPr lvl="0"/>
            <a:endParaRPr lang="en-GB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5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3" y="5812610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9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>
                <a:solidFill>
                  <a:srgbClr val="C91C3C"/>
                </a:solidFill>
                <a:latin typeface="SwitzerlandCondBlack CE" pitchFamily="2" charset="0"/>
              </a:rPr>
              <a:t>Hlavní zjištění analytické části</a:t>
            </a:r>
            <a:r>
              <a:rPr lang="cs-CZ" dirty="0"/>
              <a:t/>
            </a:r>
            <a:br>
              <a:rPr lang="cs-CZ" dirty="0"/>
            </a:br>
            <a:endParaRPr lang="cs-CZ" sz="1800" dirty="0">
              <a:solidFill>
                <a:srgbClr val="969696"/>
              </a:solidFill>
              <a:latin typeface="SwitzerlandCondensed CE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57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200" dirty="0">
                <a:latin typeface="SwitzerlandCondensed CE" pitchFamily="2" charset="0"/>
              </a:rPr>
              <a:t>Potenciál kraje jako leadera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dirty="0">
                <a:latin typeface="SwitzerlandCondensed CE" pitchFamily="2" charset="0"/>
              </a:rPr>
              <a:t>Potenciál pro pracovní trh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dirty="0">
                <a:latin typeface="SwitzerlandCondensed CE" pitchFamily="2" charset="0"/>
              </a:rPr>
              <a:t>Potenciál v práci se zdroji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dirty="0">
                <a:latin typeface="SwitzerlandCondensed CE" pitchFamily="2" charset="0"/>
              </a:rPr>
              <a:t>Potenciál cestovního ruchu a kultury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dirty="0">
                <a:latin typeface="SwitzerlandCondensed CE" pitchFamily="2" charset="0"/>
              </a:rPr>
              <a:t>Potenciál v koordinaci a spolupráci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5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3" y="5812610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3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>
                <a:solidFill>
                  <a:srgbClr val="C91C3C"/>
                </a:solidFill>
              </a:rPr>
              <a:t>Klíčoví stakeholders</a:t>
            </a:r>
            <a:endParaRPr lang="cs-CZ" sz="1800" dirty="0">
              <a:solidFill>
                <a:srgbClr val="969696"/>
              </a:solidFill>
              <a:latin typeface="SwitzerlandCondensed CE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5708"/>
          </a:xfrm>
        </p:spPr>
        <p:txBody>
          <a:bodyPr>
            <a:normAutofit/>
          </a:bodyPr>
          <a:lstStyle/>
          <a:p>
            <a:r>
              <a:rPr lang="cs-CZ" dirty="0">
                <a:latin typeface="SwitzerlandCondensed CE" pitchFamily="2" charset="0"/>
              </a:rPr>
              <a:t>Kraj a jeho organizace</a:t>
            </a:r>
          </a:p>
          <a:p>
            <a:r>
              <a:rPr lang="cs-CZ" dirty="0">
                <a:latin typeface="SwitzerlandCondensed CE" pitchFamily="2" charset="0"/>
              </a:rPr>
              <a:t>Odbor regionálního rozvoje a evropských projektů</a:t>
            </a:r>
          </a:p>
          <a:p>
            <a:r>
              <a:rPr lang="cs-CZ" dirty="0">
                <a:latin typeface="SwitzerlandCondensed CE" pitchFamily="2" charset="0"/>
              </a:rPr>
              <a:t>Podnikatelské inkubátory</a:t>
            </a:r>
          </a:p>
          <a:p>
            <a:r>
              <a:rPr lang="cs-CZ" dirty="0">
                <a:latin typeface="SwitzerlandCondensed CE" pitchFamily="2" charset="0"/>
              </a:rPr>
              <a:t>Technická univerzita Liberec</a:t>
            </a:r>
          </a:p>
          <a:p>
            <a:r>
              <a:rPr lang="cs-CZ" dirty="0">
                <a:latin typeface="SwitzerlandCondensed CE" pitchFamily="2" charset="0"/>
              </a:rPr>
              <a:t>Města</a:t>
            </a:r>
          </a:p>
          <a:p>
            <a:r>
              <a:rPr lang="cs-CZ" dirty="0">
                <a:latin typeface="SwitzerlandCondensed CE" pitchFamily="2" charset="0"/>
              </a:rPr>
              <a:t>Rada pro vědu, výzkum a inovace</a:t>
            </a:r>
          </a:p>
          <a:p>
            <a:r>
              <a:rPr lang="cs-CZ" dirty="0">
                <a:latin typeface="SwitzerlandCondensed CE" pitchFamily="2" charset="0"/>
              </a:rPr>
              <a:t>Krajská nemocnice Liberec</a:t>
            </a:r>
          </a:p>
          <a:p>
            <a:r>
              <a:rPr lang="cs-CZ" dirty="0">
                <a:latin typeface="SwitzerlandCondensed CE" pitchFamily="2" charset="0"/>
              </a:rPr>
              <a:t>Inovační firmy</a:t>
            </a:r>
          </a:p>
          <a:p>
            <a:endParaRPr lang="cs-CZ" dirty="0">
              <a:latin typeface="SwitzerlandCondensed CE" pitchFamily="2" charset="0"/>
            </a:endParaRPr>
          </a:p>
          <a:p>
            <a:pPr lvl="1"/>
            <a:endParaRPr lang="en-US" dirty="0">
              <a:latin typeface="SwitzerlandCondensed CE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5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3" y="6069284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9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>
                <a:solidFill>
                  <a:srgbClr val="C91C3C"/>
                </a:solidFill>
                <a:latin typeface="SwitzerlandCondBlack CE" pitchFamily="2" charset="0"/>
              </a:rPr>
              <a:t>Závěry ze strukturovaných rozhovorů</a:t>
            </a:r>
            <a:r>
              <a:rPr lang="cs-CZ"/>
              <a:t/>
            </a:r>
            <a:br>
              <a:rPr lang="cs-CZ"/>
            </a:br>
            <a:r>
              <a:rPr lang="cs-CZ" sz="1800">
                <a:solidFill>
                  <a:srgbClr val="969696"/>
                </a:solidFill>
                <a:latin typeface="SwitzerlandCondensed CE" pitchFamily="2" charset="0"/>
              </a:rPr>
              <a:t>Řada dostupných dat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698"/>
            <a:ext cx="10515600" cy="418570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Objednávkový systém</a:t>
            </a:r>
          </a:p>
          <a:p>
            <a:r>
              <a:rPr lang="cs-CZ" dirty="0"/>
              <a:t>Školská statistika</a:t>
            </a:r>
          </a:p>
          <a:p>
            <a:r>
              <a:rPr lang="cs-CZ" dirty="0"/>
              <a:t>Spádovost škol dojížďka</a:t>
            </a:r>
          </a:p>
          <a:p>
            <a:r>
              <a:rPr lang="cs-CZ" dirty="0" err="1"/>
              <a:t>GISy</a:t>
            </a:r>
            <a:r>
              <a:rPr lang="cs-CZ" dirty="0"/>
              <a:t> lesy, půdy, záplavová území, data živočichů</a:t>
            </a:r>
          </a:p>
          <a:p>
            <a:r>
              <a:rPr lang="cs-CZ" dirty="0"/>
              <a:t>Ovzduší ČHMÚ</a:t>
            </a:r>
          </a:p>
          <a:p>
            <a:r>
              <a:rPr lang="cs-CZ" dirty="0"/>
              <a:t>Centrální dispečink KORID</a:t>
            </a:r>
          </a:p>
          <a:p>
            <a:r>
              <a:rPr lang="cs-CZ" dirty="0"/>
              <a:t>Informace o dopravní obslužnosti</a:t>
            </a:r>
          </a:p>
          <a:p>
            <a:r>
              <a:rPr lang="cs-CZ" dirty="0"/>
              <a:t>Národní registry ve </a:t>
            </a:r>
            <a:r>
              <a:rPr lang="cs-CZ" dirty="0" smtClean="0"/>
              <a:t>zdravotnictví</a:t>
            </a:r>
            <a:endParaRPr lang="cs-CZ" dirty="0"/>
          </a:p>
          <a:p>
            <a:r>
              <a:rPr lang="cs-CZ" dirty="0"/>
              <a:t>Mapy veřejné správy spolupráce s obcemi a správci sítí</a:t>
            </a:r>
          </a:p>
          <a:p>
            <a:endParaRPr lang="en-GB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5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5" y="6149160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7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EF12CA98-6435-402C-B21C-BE681BE9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="" xmlns:a16="http://schemas.microsoft.com/office/drawing/2014/main" id="{57EF50AD-464D-4042-ADB7-B727BCD31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81223"/>
              </p:ext>
            </p:extLst>
          </p:nvPr>
        </p:nvGraphicFramePr>
        <p:xfrm>
          <a:off x="368790" y="343531"/>
          <a:ext cx="11695228" cy="630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614">
                  <a:extLst>
                    <a:ext uri="{9D8B030D-6E8A-4147-A177-3AD203B41FA5}">
                      <a16:colId xmlns="" xmlns:a16="http://schemas.microsoft.com/office/drawing/2014/main" val="3066843627"/>
                    </a:ext>
                  </a:extLst>
                </a:gridCol>
                <a:gridCol w="5847614">
                  <a:extLst>
                    <a:ext uri="{9D8B030D-6E8A-4147-A177-3AD203B41FA5}">
                      <a16:colId xmlns="" xmlns:a16="http://schemas.microsoft.com/office/drawing/2014/main" val="3565682213"/>
                    </a:ext>
                  </a:extLst>
                </a:gridCol>
              </a:tblGrid>
              <a:tr h="92438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Silné stránky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14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Příležitosti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143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9399537"/>
                  </a:ext>
                </a:extLst>
              </a:tr>
              <a:tr h="230909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Systém veřejné dopravy (IDOL)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Technologické a výzkumné instituce, inkubátor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Technická univerzita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Specializovaná zdravotní péče + přednemocniční péče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Do jisté míry elektrizovaná veřejná správa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Podpora alternativních a udržitelných typů dopravy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Využití bývalého vojenského prostoru Ralsko pro investice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Zefektivnění systému zdravotnické péče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Rostoucí význam kulturně-kreativních odvětví ve spojení s podporou cestovního ruchu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Partnerství veřejného, soukromého a firemního sektoru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9807542"/>
                  </a:ext>
                </a:extLst>
              </a:tr>
              <a:tr h="762243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bg1"/>
                          </a:solidFill>
                        </a:rPr>
                        <a:t>Slabé stránky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14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bg1"/>
                          </a:solidFill>
                        </a:rPr>
                        <a:t>Hrozby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143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859742"/>
                  </a:ext>
                </a:extLst>
              </a:tr>
              <a:tr h="2309094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Nesoulad poptávky a nabídky na trhu práce a brain drain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Absence jiného, než automobilového spojení s Prahou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Absence významného zdroje inovací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Nepřipravenost lidských zdrojů na aplikaci chytrých řešení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Podfinancování investičních priorit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Negativní vliv dopravy </a:t>
                      </a:r>
                      <a:r>
                        <a:rPr lang="cs-CZ" dirty="0" smtClean="0">
                          <a:solidFill>
                            <a:srgbClr val="A7143F"/>
                          </a:solidFill>
                        </a:rPr>
                        <a:t>na </a:t>
                      </a: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životní prostředí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Nepropojenost systému evidence a agendy v sociálních službách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Prohlubující se závislost na automobilovém průmyslu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Rezistence ke změnám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Rizika vyplývající ze změny klimatu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Odliv mladých do Prahy, Brna, Ostravy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Stárnutí obyvatel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cs-CZ" dirty="0">
                          <a:solidFill>
                            <a:srgbClr val="A7143F"/>
                          </a:solidFill>
                        </a:rPr>
                        <a:t>Bezpečnostní rizika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172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52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C91C3C"/>
                </a:solidFill>
              </a:rPr>
              <a:t>Dlouhodobá vize pro Chytřejší Liberecký kraj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5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A7143F"/>
                </a:solidFill>
              </a:rPr>
              <a:t>„Chytřejší Liberecký kraj = Kraj rychlejší, šetrnější a lepší.“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„V roce 2027 bude kraj efektivně fungující organizace, kde funguje komunikace mezi jednotlivými odvětvími, jednotlivé subjekty o sobě ví, společně plánují a koordinují své aktivity v oblasti využití chytrých technologií. Výsledkem je šetření zdrojů (času, nákladů, energie) pro úřad i obyvatele kraje a kvalitnější a efektivnější výsledek společné práce. To vše s využitím lokálních zdrojů. Při využití chytrých technologií bude na prvním místě vždycky lidský rozměr.“</a:t>
            </a:r>
          </a:p>
          <a:p>
            <a:pPr marL="0" indent="0">
              <a:buNone/>
            </a:pPr>
            <a:endParaRPr lang="cs-CZ" sz="2400" dirty="0">
              <a:latin typeface="SwitzerlandCondensed CE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5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3" y="5812610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81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2391"/>
          </a:xfrm>
        </p:spPr>
        <p:txBody>
          <a:bodyPr/>
          <a:lstStyle/>
          <a:p>
            <a:r>
              <a:rPr lang="cs-CZ" sz="3600" b="1" dirty="0">
                <a:solidFill>
                  <a:srgbClr val="C91C3C"/>
                </a:solidFill>
                <a:latin typeface="SwitzerlandCondBlack CE" pitchFamily="2" charset="0"/>
              </a:rPr>
              <a:t>Strategické cíle - zjednodušeně</a:t>
            </a:r>
            <a:r>
              <a:rPr lang="cs-CZ" dirty="0"/>
              <a:t/>
            </a:r>
            <a:br>
              <a:rPr lang="cs-CZ" dirty="0"/>
            </a:br>
            <a:endParaRPr lang="cs-CZ" sz="1800" dirty="0">
              <a:solidFill>
                <a:srgbClr val="969696"/>
              </a:solidFill>
              <a:latin typeface="SwitzerlandCondensed CE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555"/>
            <a:ext cx="10515600" cy="469277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latin typeface="SwitzerlandCondensed CE" pitchFamily="2" charset="0"/>
              </a:rPr>
              <a:t>Zrychlit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Dojížďku do zaměstnání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Dostupnost zdravotních služeb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Dostupnost sociálních služeb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Administrativní procesy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Přístup k informacím</a:t>
            </a:r>
          </a:p>
          <a:p>
            <a:r>
              <a:rPr lang="cs-CZ" b="1" dirty="0">
                <a:latin typeface="SwitzerlandCondensed CE" pitchFamily="2" charset="0"/>
              </a:rPr>
              <a:t>Ušetřit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Energie a vodu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Produkci emisí</a:t>
            </a:r>
          </a:p>
          <a:p>
            <a:r>
              <a:rPr lang="cs-CZ" b="1" dirty="0">
                <a:latin typeface="SwitzerlandCondensed CE" pitchFamily="2" charset="0"/>
              </a:rPr>
              <a:t>Zlepšit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Kvalitu veřejné hromadné dopravy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Dostupnost a kvalitu dat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Zdravotní služby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Moderní výuku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prostředí pro vznik chytrých technologií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Sdílení informací a aktivit v území pro cestovní ruch</a:t>
            </a:r>
          </a:p>
          <a:p>
            <a:pPr lvl="1"/>
            <a:endParaRPr lang="cs-CZ" dirty="0">
              <a:latin typeface="SwitzerlandCondensed CE" pitchFamily="2" charset="0"/>
            </a:endParaRPr>
          </a:p>
          <a:p>
            <a:pPr lvl="1"/>
            <a:endParaRPr lang="cs-CZ" dirty="0">
              <a:latin typeface="SwitzerlandCondensed CE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5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3" y="5812610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2391"/>
          </a:xfrm>
        </p:spPr>
        <p:txBody>
          <a:bodyPr/>
          <a:lstStyle/>
          <a:p>
            <a:r>
              <a:rPr lang="cs-CZ" sz="3600" b="1" dirty="0">
                <a:solidFill>
                  <a:srgbClr val="C91C3C"/>
                </a:solidFill>
                <a:latin typeface="SwitzerlandCondBlack CE" pitchFamily="2" charset="0"/>
              </a:rPr>
              <a:t>Horizontální cíle</a:t>
            </a:r>
            <a:r>
              <a:rPr lang="cs-CZ" dirty="0"/>
              <a:t/>
            </a:r>
            <a:br>
              <a:rPr lang="cs-CZ" dirty="0"/>
            </a:br>
            <a:endParaRPr lang="cs-CZ" sz="1800" dirty="0">
              <a:solidFill>
                <a:srgbClr val="969696"/>
              </a:solidFill>
              <a:latin typeface="SwitzerlandCondensed CE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555"/>
            <a:ext cx="10515600" cy="4692778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latin typeface="SwitzerlandCondensed CE" pitchFamily="2" charset="0"/>
              </a:rPr>
              <a:t>Připravenost digitální infrastruktury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witzerlandCondensed CE" pitchFamily="2" charset="0"/>
              </a:rPr>
              <a:t>Vysokorychlostní datové sítě</a:t>
            </a:r>
          </a:p>
          <a:p>
            <a:r>
              <a:rPr lang="cs-CZ" b="1" dirty="0">
                <a:latin typeface="SwitzerlandCondensed CE" pitchFamily="2" charset="0"/>
              </a:rPr>
              <a:t>Systém datové architektury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witzerlandCondensed CE" pitchFamily="2" charset="0"/>
              </a:rPr>
              <a:t>Sběr dat – monitoring, provázanost systémů, efektivita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witzerlandCondensed CE" pitchFamily="2" charset="0"/>
              </a:rPr>
              <a:t>Zpracování dat – kvalita, skladování, dostupnost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witzerlandCondensed CE" pitchFamily="2" charset="0"/>
              </a:rPr>
              <a:t>Vyhodnocení dat – manažerské systémy pro rozhodování</a:t>
            </a:r>
          </a:p>
          <a:p>
            <a:r>
              <a:rPr lang="cs-CZ" b="1" dirty="0">
                <a:latin typeface="SwitzerlandCondensed CE" pitchFamily="2" charset="0"/>
              </a:rPr>
              <a:t>Odolnost kraje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witzerlandCondensed CE" pitchFamily="2" charset="0"/>
              </a:rPr>
              <a:t>Bezpečnost dat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witzerlandCondensed CE" pitchFamily="2" charset="0"/>
              </a:rPr>
              <a:t>Prevence řízení rizik</a:t>
            </a:r>
          </a:p>
          <a:p>
            <a:r>
              <a:rPr lang="cs-CZ" b="1" dirty="0">
                <a:latin typeface="SwitzerlandCondensed CE" pitchFamily="2" charset="0"/>
              </a:rPr>
              <a:t>Principy řízení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witzerlandCondensed CE" pitchFamily="2" charset="0"/>
              </a:rPr>
              <a:t>Strategické řízení a plánování, budování partnerství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SwitzerlandCondensed CE" pitchFamily="2" charset="0"/>
              </a:rPr>
              <a:t>Multidisciplinární projektový management</a:t>
            </a:r>
          </a:p>
          <a:p>
            <a:pPr lvl="1"/>
            <a:endParaRPr lang="cs-CZ" dirty="0">
              <a:latin typeface="SwitzerlandCondensed CE" pitchFamily="2" charset="0"/>
            </a:endParaRPr>
          </a:p>
          <a:p>
            <a:pPr lvl="1"/>
            <a:endParaRPr lang="cs-CZ" dirty="0">
              <a:latin typeface="SwitzerlandCondensed CE" pitchFamily="2" charset="0"/>
            </a:endParaRPr>
          </a:p>
          <a:p>
            <a:pPr lvl="1"/>
            <a:endParaRPr lang="cs-CZ" dirty="0">
              <a:latin typeface="SwitzerlandCondensed CE" pitchFamily="2" charset="0"/>
            </a:endParaRPr>
          </a:p>
          <a:p>
            <a:pPr lvl="1"/>
            <a:endParaRPr lang="cs-CZ" dirty="0">
              <a:latin typeface="SwitzerlandCondensed CE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5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6" y="6058589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37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B15F4AD8-39D9-424C-AD0A-5F3A33B9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80975"/>
            <a:ext cx="104965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77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 smtClean="0">
                <a:solidFill>
                  <a:srgbClr val="C91C3C"/>
                </a:solidFill>
                <a:latin typeface="SwitzerlandCondBlack CE" pitchFamily="2" charset="0"/>
              </a:rPr>
              <a:t>Proč?!</a:t>
            </a:r>
            <a:r>
              <a:rPr lang="cs-CZ" dirty="0"/>
              <a:t/>
            </a:r>
            <a:br>
              <a:rPr lang="cs-CZ" dirty="0"/>
            </a:br>
            <a:endParaRPr lang="cs-CZ" sz="1800" dirty="0">
              <a:solidFill>
                <a:srgbClr val="969696"/>
              </a:solidFill>
              <a:latin typeface="SwitzerlandCondensed CE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63" y="1317625"/>
            <a:ext cx="10515600" cy="4185708"/>
          </a:xfrm>
        </p:spPr>
        <p:txBody>
          <a:bodyPr>
            <a:normAutofit fontScale="92500"/>
          </a:bodyPr>
          <a:lstStyle/>
          <a:p>
            <a:endParaRPr lang="cs-CZ" sz="2400" dirty="0" smtClean="0">
              <a:latin typeface="SwitzerlandCondensed CE" pitchFamily="2" charset="0"/>
            </a:endParaRPr>
          </a:p>
          <a:p>
            <a:r>
              <a:rPr lang="cs-CZ" sz="2400" dirty="0">
                <a:latin typeface="SwitzerlandCondensed CE" pitchFamily="2" charset="0"/>
              </a:rPr>
              <a:t>v</a:t>
            </a:r>
            <a:r>
              <a:rPr lang="cs-CZ" sz="2400" dirty="0" smtClean="0">
                <a:latin typeface="SwitzerlandCondensed CE" pitchFamily="2" charset="0"/>
              </a:rPr>
              <a:t>yužívání </a:t>
            </a:r>
            <a:r>
              <a:rPr lang="cs-CZ" sz="2400" dirty="0" smtClean="0">
                <a:solidFill>
                  <a:srgbClr val="C00000"/>
                </a:solidFill>
                <a:latin typeface="SwitzerlandCondensed CE" pitchFamily="2" charset="0"/>
              </a:rPr>
              <a:t>digitalizace</a:t>
            </a:r>
            <a:r>
              <a:rPr lang="cs-CZ" sz="2400" dirty="0" smtClean="0">
                <a:latin typeface="SwitzerlandCondensed CE" pitchFamily="2" charset="0"/>
              </a:rPr>
              <a:t> pro zvýšení kvality života je světový trend</a:t>
            </a:r>
          </a:p>
          <a:p>
            <a:r>
              <a:rPr lang="cs-CZ" sz="2400" dirty="0" smtClean="0">
                <a:latin typeface="SwitzerlandCondensed CE" pitchFamily="2" charset="0"/>
              </a:rPr>
              <a:t>snaha „svést se po vlně“</a:t>
            </a:r>
          </a:p>
          <a:p>
            <a:pPr marL="0" indent="0">
              <a:buNone/>
            </a:pPr>
            <a:r>
              <a:rPr lang="cs-CZ" sz="2400" dirty="0" smtClean="0">
                <a:latin typeface="SwitzerlandCondensed CE" pitchFamily="2" charset="0"/>
              </a:rPr>
              <a:t>= </a:t>
            </a:r>
            <a:r>
              <a:rPr lang="cs-CZ" sz="2400" dirty="0">
                <a:latin typeface="SwitzerlandCondensed CE" pitchFamily="2" charset="0"/>
              </a:rPr>
              <a:t>Liberecký kraj nezaostává v adaptaci na nové trendy</a:t>
            </a:r>
          </a:p>
          <a:p>
            <a:pPr marL="0" indent="0">
              <a:buNone/>
            </a:pPr>
            <a:endParaRPr lang="cs-CZ" sz="2400" dirty="0" smtClean="0">
              <a:latin typeface="SwitzerlandCondensed CE" pitchFamily="2" charset="0"/>
            </a:endParaRPr>
          </a:p>
          <a:p>
            <a:r>
              <a:rPr lang="cs-CZ" sz="2400" dirty="0">
                <a:latin typeface="SwitzerlandCondensed CE" pitchFamily="2" charset="0"/>
              </a:rPr>
              <a:t>n</a:t>
            </a:r>
            <a:r>
              <a:rPr lang="cs-CZ" sz="2400" dirty="0" smtClean="0">
                <a:latin typeface="SwitzerlandCondensed CE" pitchFamily="2" charset="0"/>
              </a:rPr>
              <a:t>abídky firem na „</a:t>
            </a:r>
            <a:r>
              <a:rPr lang="cs-CZ" sz="2400" dirty="0" err="1" smtClean="0">
                <a:latin typeface="SwitzerlandCondensed CE" pitchFamily="2" charset="0"/>
              </a:rPr>
              <a:t>smart</a:t>
            </a:r>
            <a:r>
              <a:rPr lang="cs-CZ" sz="2400" dirty="0" smtClean="0">
                <a:latin typeface="SwitzerlandCondensed CE" pitchFamily="2" charset="0"/>
              </a:rPr>
              <a:t>“ řešení … tvorba vlastní strategie, která dává smysl a určí vlastní priority </a:t>
            </a:r>
            <a:endParaRPr lang="cs-CZ" sz="2400" dirty="0">
              <a:latin typeface="SwitzerlandCondensed CE" pitchFamily="2" charset="0"/>
            </a:endParaRPr>
          </a:p>
          <a:p>
            <a:endParaRPr lang="cs-CZ" sz="2400" dirty="0" smtClean="0">
              <a:latin typeface="SwitzerlandCondensed CE" pitchFamily="2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SwitzerlandCondensed CE" pitchFamily="2" charset="0"/>
              </a:rPr>
              <a:t>Cíl: identifikovat oblasti, v nichž má smysl zabývat se aplikací a budoucím využívání ICT technologií, které mohou pozitivně ovlivnit život obyvatel v Libereckém kraji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1026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3" y="5812610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41684" y="4518526"/>
            <a:ext cx="10828421" cy="8234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53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2391"/>
          </a:xfrm>
        </p:spPr>
        <p:txBody>
          <a:bodyPr/>
          <a:lstStyle/>
          <a:p>
            <a:r>
              <a:rPr lang="cs-CZ" sz="3600" b="1" dirty="0">
                <a:solidFill>
                  <a:srgbClr val="C91C3C"/>
                </a:solidFill>
                <a:latin typeface="SwitzerlandCondBlack CE" pitchFamily="2" charset="0"/>
              </a:rPr>
              <a:t>Strategické cíle – konkrétní aktivity a projekty</a:t>
            </a:r>
            <a:r>
              <a:rPr lang="cs-CZ" dirty="0"/>
              <a:t/>
            </a:r>
            <a:br>
              <a:rPr lang="cs-CZ" dirty="0"/>
            </a:br>
            <a:endParaRPr lang="cs-CZ" sz="1800" dirty="0">
              <a:solidFill>
                <a:srgbClr val="969696"/>
              </a:solidFill>
              <a:latin typeface="SwitzerlandCondensed CE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555"/>
            <a:ext cx="10515600" cy="469277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latin typeface="SwitzerlandCondensed CE" pitchFamily="2" charset="0"/>
              </a:rPr>
              <a:t>Zrychlit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e</a:t>
            </a:r>
            <a:r>
              <a:rPr lang="cs-CZ" dirty="0" smtClean="0">
                <a:latin typeface="SwitzerlandCondensed CE" pitchFamily="2" charset="0"/>
              </a:rPr>
              <a:t>-Pasportizace </a:t>
            </a:r>
            <a:r>
              <a:rPr lang="cs-CZ" dirty="0">
                <a:latin typeface="SwitzerlandCondensed CE" pitchFamily="2" charset="0"/>
              </a:rPr>
              <a:t>dopravní infrastruktury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r</a:t>
            </a:r>
            <a:r>
              <a:rPr lang="cs-CZ" dirty="0" smtClean="0">
                <a:latin typeface="SwitzerlandCondensed CE" pitchFamily="2" charset="0"/>
              </a:rPr>
              <a:t>ozšíření </a:t>
            </a:r>
            <a:r>
              <a:rPr lang="cs-CZ" dirty="0">
                <a:latin typeface="SwitzerlandCondensed CE" pitchFamily="2" charset="0"/>
              </a:rPr>
              <a:t>inteligentních systémů řízení a monitorování dopravy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o</a:t>
            </a:r>
            <a:r>
              <a:rPr lang="cs-CZ" dirty="0" smtClean="0">
                <a:latin typeface="SwitzerlandCondensed CE" pitchFamily="2" charset="0"/>
              </a:rPr>
              <a:t>světa </a:t>
            </a:r>
            <a:r>
              <a:rPr lang="cs-CZ" dirty="0">
                <a:latin typeface="SwitzerlandCondensed CE" pitchFamily="2" charset="0"/>
              </a:rPr>
              <a:t>pro udržitelnou mobilitu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a</a:t>
            </a:r>
            <a:r>
              <a:rPr lang="cs-CZ" dirty="0" smtClean="0">
                <a:latin typeface="SwitzerlandCondensed CE" pitchFamily="2" charset="0"/>
              </a:rPr>
              <a:t>plikace </a:t>
            </a:r>
            <a:r>
              <a:rPr lang="cs-CZ" dirty="0">
                <a:latin typeface="SwitzerlandCondensed CE" pitchFamily="2" charset="0"/>
              </a:rPr>
              <a:t>pro chytrou mobilitu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p</a:t>
            </a:r>
            <a:r>
              <a:rPr lang="cs-CZ" dirty="0" smtClean="0">
                <a:latin typeface="SwitzerlandCondensed CE" pitchFamily="2" charset="0"/>
              </a:rPr>
              <a:t>ropojení </a:t>
            </a:r>
            <a:r>
              <a:rPr lang="cs-CZ" dirty="0">
                <a:latin typeface="SwitzerlandCondensed CE" pitchFamily="2" charset="0"/>
              </a:rPr>
              <a:t>informačních datových databází o vytížení lůžek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o</a:t>
            </a:r>
            <a:r>
              <a:rPr lang="cs-CZ" dirty="0" smtClean="0">
                <a:latin typeface="SwitzerlandCondensed CE" pitchFamily="2" charset="0"/>
              </a:rPr>
              <a:t>bjednávkové </a:t>
            </a:r>
            <a:r>
              <a:rPr lang="cs-CZ" dirty="0">
                <a:latin typeface="SwitzerlandCondensed CE" pitchFamily="2" charset="0"/>
              </a:rPr>
              <a:t>systémy ve zdravotnických zařízeních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m</a:t>
            </a:r>
            <a:r>
              <a:rPr lang="cs-CZ" dirty="0" smtClean="0">
                <a:latin typeface="SwitzerlandCondensed CE" pitchFamily="2" charset="0"/>
              </a:rPr>
              <a:t>obilní </a:t>
            </a:r>
            <a:r>
              <a:rPr lang="cs-CZ" dirty="0">
                <a:latin typeface="SwitzerlandCondensed CE" pitchFamily="2" charset="0"/>
              </a:rPr>
              <a:t>aplikace pro vyšetření pro prevenci nádorových onemocnění kůže</a:t>
            </a:r>
          </a:p>
          <a:p>
            <a:r>
              <a:rPr lang="cs-CZ" b="1" dirty="0">
                <a:latin typeface="SwitzerlandCondensed CE" pitchFamily="2" charset="0"/>
              </a:rPr>
              <a:t>Ušetřit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e</a:t>
            </a:r>
            <a:r>
              <a:rPr lang="cs-CZ" dirty="0" smtClean="0">
                <a:latin typeface="SwitzerlandCondensed CE" pitchFamily="2" charset="0"/>
              </a:rPr>
              <a:t>nergetický </a:t>
            </a:r>
            <a:r>
              <a:rPr lang="cs-CZ" dirty="0">
                <a:latin typeface="SwitzerlandCondensed CE" pitchFamily="2" charset="0"/>
              </a:rPr>
              <a:t>management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s</a:t>
            </a:r>
            <a:r>
              <a:rPr lang="cs-CZ" dirty="0" smtClean="0">
                <a:latin typeface="SwitzerlandCondensed CE" pitchFamily="2" charset="0"/>
              </a:rPr>
              <a:t>ystém </a:t>
            </a:r>
            <a:r>
              <a:rPr lang="cs-CZ" dirty="0">
                <a:latin typeface="SwitzerlandCondensed CE" pitchFamily="2" charset="0"/>
              </a:rPr>
              <a:t>hospodaření se srážkovými vodami</a:t>
            </a:r>
          </a:p>
          <a:p>
            <a:r>
              <a:rPr lang="cs-CZ" b="1" dirty="0">
                <a:latin typeface="SwitzerlandCondensed CE" pitchFamily="2" charset="0"/>
              </a:rPr>
              <a:t>Zlepšit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p</a:t>
            </a:r>
            <a:r>
              <a:rPr lang="cs-CZ" dirty="0" smtClean="0">
                <a:latin typeface="SwitzerlandCondensed CE" pitchFamily="2" charset="0"/>
              </a:rPr>
              <a:t>osílit </a:t>
            </a:r>
            <a:r>
              <a:rPr lang="cs-CZ" dirty="0">
                <a:latin typeface="SwitzerlandCondensed CE" pitchFamily="2" charset="0"/>
              </a:rPr>
              <a:t>značku a image kraje – Koncept Křišťálového údolí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d</a:t>
            </a:r>
            <a:r>
              <a:rPr lang="cs-CZ" dirty="0" smtClean="0">
                <a:latin typeface="SwitzerlandCondensed CE" pitchFamily="2" charset="0"/>
              </a:rPr>
              <a:t>igitalizace </a:t>
            </a:r>
            <a:r>
              <a:rPr lang="cs-CZ" dirty="0">
                <a:latin typeface="SwitzerlandCondensed CE" pitchFamily="2" charset="0"/>
              </a:rPr>
              <a:t>ve vzdělávání a podpora výuky pro digitální ekonomiku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o</a:t>
            </a:r>
            <a:r>
              <a:rPr lang="cs-CZ" dirty="0" smtClean="0">
                <a:latin typeface="SwitzerlandCondensed CE" pitchFamily="2" charset="0"/>
              </a:rPr>
              <a:t>ptimalizace </a:t>
            </a:r>
            <a:r>
              <a:rPr lang="cs-CZ" dirty="0">
                <a:latin typeface="SwitzerlandCondensed CE" pitchFamily="2" charset="0"/>
              </a:rPr>
              <a:t>spisových služeb</a:t>
            </a:r>
          </a:p>
          <a:p>
            <a:pPr lvl="1"/>
            <a:r>
              <a:rPr lang="cs-CZ" dirty="0">
                <a:latin typeface="SwitzerlandCondensed CE" pitchFamily="2" charset="0"/>
              </a:rPr>
              <a:t>k</a:t>
            </a:r>
            <a:r>
              <a:rPr lang="cs-CZ" dirty="0" smtClean="0">
                <a:latin typeface="SwitzerlandCondensed CE" pitchFamily="2" charset="0"/>
              </a:rPr>
              <a:t>oordinace s národním projektem </a:t>
            </a:r>
            <a:r>
              <a:rPr lang="cs-CZ" dirty="0" err="1" smtClean="0">
                <a:latin typeface="SwitzerlandCondensed CE" pitchFamily="2" charset="0"/>
              </a:rPr>
              <a:t>eHealth</a:t>
            </a:r>
            <a:r>
              <a:rPr lang="cs-CZ" dirty="0" smtClean="0">
                <a:latin typeface="SwitzerlandCondensed CE" pitchFamily="2" charset="0"/>
              </a:rPr>
              <a:t> </a:t>
            </a:r>
            <a:endParaRPr lang="cs-CZ" dirty="0">
              <a:latin typeface="SwitzerlandCondensed CE" pitchFamily="2" charset="0"/>
            </a:endParaRPr>
          </a:p>
          <a:p>
            <a:pPr lvl="1"/>
            <a:endParaRPr lang="cs-CZ" dirty="0">
              <a:latin typeface="SwitzerlandCondensed CE" pitchFamily="2" charset="0"/>
            </a:endParaRPr>
          </a:p>
          <a:p>
            <a:pPr lvl="1"/>
            <a:endParaRPr lang="cs-CZ" dirty="0">
              <a:latin typeface="SwitzerlandCondensed CE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5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5" y="5973031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6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AF3A4AE3-EDB2-4DBA-9244-E50AF1357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" y="0"/>
            <a:ext cx="12193430" cy="6857997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="" xmlns:a16="http://schemas.microsoft.com/office/drawing/2014/main" id="{BA98BD9D-FBC1-4111-9490-E8E3CF9426CA}"/>
              </a:ext>
            </a:extLst>
          </p:cNvPr>
          <p:cNvSpPr txBox="1">
            <a:spLocks/>
          </p:cNvSpPr>
          <p:nvPr/>
        </p:nvSpPr>
        <p:spPr>
          <a:xfrm>
            <a:off x="2011680" y="5223129"/>
            <a:ext cx="7892143" cy="12585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chemeClr val="bg1"/>
                </a:solidFill>
                <a:latin typeface="SwitzerlandCondensed CE" pitchFamily="2" charset="0"/>
              </a:rPr>
              <a:t>DĚKUJEME ZA POZORNOST</a:t>
            </a:r>
          </a:p>
          <a:p>
            <a:pPr algn="ctr"/>
            <a:r>
              <a:rPr lang="cs-CZ" sz="3600" dirty="0">
                <a:solidFill>
                  <a:schemeClr val="bg1"/>
                </a:solidFill>
                <a:latin typeface="SwitzerlandCondensed CE" pitchFamily="2" charset="0"/>
              </a:rPr>
              <a:t>Liberec</a:t>
            </a:r>
          </a:p>
          <a:p>
            <a:pPr algn="ctr"/>
            <a:r>
              <a:rPr lang="cs-CZ" sz="3600" dirty="0" smtClean="0">
                <a:solidFill>
                  <a:schemeClr val="bg1"/>
                </a:solidFill>
                <a:latin typeface="SwitzerlandCondensed CE" pitchFamily="2" charset="0"/>
              </a:rPr>
              <a:t>11. 12. 2018</a:t>
            </a:r>
            <a:endParaRPr lang="cs-CZ" sz="3600" dirty="0">
              <a:solidFill>
                <a:schemeClr val="bg1"/>
              </a:solidFill>
              <a:latin typeface="SwitzerlandCondensed CE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6017781F-09D8-4EB3-AC6A-9FFEFC5DC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36471" cy="442253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929713" y="1597890"/>
            <a:ext cx="5246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Lucie </a:t>
            </a:r>
            <a:r>
              <a:rPr lang="cs-CZ" sz="3000" b="1" dirty="0" err="1" smtClean="0">
                <a:solidFill>
                  <a:schemeClr val="bg1"/>
                </a:solidFill>
              </a:rPr>
              <a:t>Noswitz</a:t>
            </a:r>
            <a:endParaRPr lang="cs-CZ" sz="3000" b="1" dirty="0" smtClean="0">
              <a:solidFill>
                <a:schemeClr val="bg1"/>
              </a:solidFill>
            </a:endParaRPr>
          </a:p>
          <a:p>
            <a:r>
              <a:rPr lang="cs-CZ" sz="3000" b="1" dirty="0" smtClean="0">
                <a:solidFill>
                  <a:schemeClr val="bg1"/>
                </a:solidFill>
              </a:rPr>
              <a:t>M: +420 602 593 056</a:t>
            </a:r>
          </a:p>
          <a:p>
            <a:r>
              <a:rPr lang="cs-CZ" sz="3000" b="1" dirty="0" smtClean="0">
                <a:solidFill>
                  <a:schemeClr val="bg1"/>
                </a:solidFill>
              </a:rPr>
              <a:t>E: </a:t>
            </a:r>
            <a:r>
              <a:rPr lang="cs-CZ" sz="3000" b="1" dirty="0" smtClean="0">
                <a:solidFill>
                  <a:schemeClr val="bg1"/>
                </a:solidFill>
                <a:hlinkClick r:id="rId4"/>
              </a:rPr>
              <a:t>l.noswitz@arr-nisa.cz</a:t>
            </a:r>
            <a:r>
              <a:rPr lang="cs-CZ" sz="3000" b="1" dirty="0" smtClean="0">
                <a:solidFill>
                  <a:schemeClr val="bg1"/>
                </a:solidFill>
              </a:rPr>
              <a:t> </a:t>
            </a: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93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3600" dirty="0" smtClean="0">
                <a:solidFill>
                  <a:srgbClr val="C91C3C"/>
                </a:solidFill>
                <a:latin typeface="SwitzerlandCondBlack CE" pitchFamily="2" charset="0"/>
              </a:rPr>
              <a:t>Koncepce … a Akční plán</a:t>
            </a:r>
            <a:r>
              <a:rPr lang="cs-CZ" dirty="0"/>
              <a:t/>
            </a:r>
            <a:br>
              <a:rPr lang="cs-CZ" dirty="0"/>
            </a:br>
            <a:endParaRPr lang="cs-CZ" sz="1800" dirty="0">
              <a:solidFill>
                <a:srgbClr val="969696"/>
              </a:solidFill>
              <a:latin typeface="SwitzerlandCondensed CE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404"/>
            <a:ext cx="10515600" cy="4185708"/>
          </a:xfrm>
        </p:spPr>
        <p:txBody>
          <a:bodyPr>
            <a:normAutofit/>
          </a:bodyPr>
          <a:lstStyle/>
          <a:p>
            <a:endParaRPr lang="cs-CZ" sz="2400" dirty="0" smtClean="0">
              <a:latin typeface="SwitzerlandCondensed CE" pitchFamily="2" charset="0"/>
            </a:endParaRPr>
          </a:p>
          <a:p>
            <a:r>
              <a:rPr lang="cs-CZ" sz="2400" dirty="0">
                <a:latin typeface="SwitzerlandCondensed CE" pitchFamily="2" charset="0"/>
              </a:rPr>
              <a:t>s</a:t>
            </a:r>
            <a:r>
              <a:rPr lang="cs-CZ" sz="2400" dirty="0" smtClean="0">
                <a:latin typeface="SwitzerlandCondensed CE" pitchFamily="2" charset="0"/>
              </a:rPr>
              <a:t>ektorová střednědobá strategie Libereckého kraje</a:t>
            </a:r>
          </a:p>
          <a:p>
            <a:endParaRPr lang="cs-CZ" sz="2400" dirty="0" smtClean="0">
              <a:latin typeface="SwitzerlandCondensed CE" pitchFamily="2" charset="0"/>
            </a:endParaRPr>
          </a:p>
          <a:p>
            <a:r>
              <a:rPr lang="cs-CZ" sz="2400" dirty="0" smtClean="0">
                <a:latin typeface="SwitzerlandCondensed CE" pitchFamily="2" charset="0"/>
              </a:rPr>
              <a:t>2 </a:t>
            </a:r>
            <a:r>
              <a:rPr lang="cs-CZ" sz="2400" dirty="0">
                <a:latin typeface="SwitzerlandCondensed CE" pitchFamily="2" charset="0"/>
              </a:rPr>
              <a:t>etapy: 	Koncepce	2018 </a:t>
            </a:r>
          </a:p>
          <a:p>
            <a:pPr marL="0" indent="0">
              <a:buNone/>
            </a:pPr>
            <a:r>
              <a:rPr lang="cs-CZ" sz="2400" dirty="0">
                <a:latin typeface="SwitzerlandCondensed CE" pitchFamily="2" charset="0"/>
              </a:rPr>
              <a:t>		Akční plán	I. Q 2019</a:t>
            </a:r>
          </a:p>
          <a:p>
            <a:pPr marL="0" indent="0">
              <a:buNone/>
            </a:pPr>
            <a:endParaRPr lang="cs-CZ" sz="2400" dirty="0" smtClean="0">
              <a:latin typeface="SwitzerlandCondensed CE" pitchFamily="2" charset="0"/>
            </a:endParaRPr>
          </a:p>
          <a:p>
            <a:r>
              <a:rPr lang="cs-CZ" sz="2400" dirty="0">
                <a:latin typeface="SwitzerlandCondensed CE" pitchFamily="2" charset="0"/>
              </a:rPr>
              <a:t>z</a:t>
            </a:r>
            <a:r>
              <a:rPr lang="cs-CZ" sz="2400" dirty="0" smtClean="0">
                <a:latin typeface="SwitzerlandCondensed CE" pitchFamily="2" charset="0"/>
              </a:rPr>
              <a:t>acílení na oblasti, ve kterých má Liberecký kraj kompetence</a:t>
            </a:r>
          </a:p>
          <a:p>
            <a:pPr marL="0" indent="0">
              <a:buNone/>
            </a:pPr>
            <a:r>
              <a:rPr lang="cs-CZ" sz="2400" dirty="0" smtClean="0">
                <a:latin typeface="SwitzerlandCondensed CE" pitchFamily="2" charset="0"/>
              </a:rPr>
              <a:t>= </a:t>
            </a:r>
            <a:r>
              <a:rPr lang="cs-CZ" sz="2400" dirty="0">
                <a:latin typeface="SwitzerlandCondensed CE" pitchFamily="2" charset="0"/>
              </a:rPr>
              <a:t>Liberecký kraj nezaostává v adaptaci na nové </a:t>
            </a:r>
            <a:r>
              <a:rPr lang="cs-CZ" sz="2400" dirty="0" smtClean="0">
                <a:latin typeface="SwitzerlandCondensed CE" pitchFamily="2" charset="0"/>
              </a:rPr>
              <a:t>trendy </a:t>
            </a:r>
          </a:p>
          <a:p>
            <a:pPr marL="0" indent="0">
              <a:buNone/>
            </a:pPr>
            <a:endParaRPr lang="cs-CZ" sz="2400" dirty="0">
              <a:latin typeface="SwitzerlandCondensed CE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2050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69" y="5600131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79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773D5412-AECC-41E3-A7F2-3C49730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441"/>
            <a:ext cx="10515600" cy="1325563"/>
          </a:xfrm>
        </p:spPr>
        <p:txBody>
          <a:bodyPr/>
          <a:lstStyle/>
          <a:p>
            <a:r>
              <a:rPr lang="cs-CZ" sz="3600" dirty="0" smtClean="0">
                <a:solidFill>
                  <a:srgbClr val="C91C3C"/>
                </a:solidFill>
                <a:latin typeface="SwitzerlandCondBlack CE" pitchFamily="2" charset="0"/>
              </a:rPr>
              <a:t>Jak Koncepce vznikala</a:t>
            </a:r>
            <a:r>
              <a:rPr lang="cs-CZ" dirty="0"/>
              <a:t/>
            </a:r>
            <a:br>
              <a:rPr lang="cs-CZ" dirty="0"/>
            </a:br>
            <a:endParaRPr lang="cs-CZ" sz="1800" dirty="0">
              <a:solidFill>
                <a:srgbClr val="969696"/>
              </a:solidFill>
              <a:latin typeface="SwitzerlandCondensed CE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6FF417EC-0B40-4E5F-AF31-7EC2A3B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979"/>
            <a:ext cx="10515600" cy="474935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latin typeface="SwitzerlandCondensed CE" pitchFamily="2" charset="0"/>
              </a:rPr>
              <a:t>Zadavatel:		Odbor regionálního rozvoje a evropských projektů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latin typeface="SwitzerlandCondensed CE" pitchFamily="2" charset="0"/>
              </a:rPr>
              <a:t>Zpracovatel:	</a:t>
            </a:r>
            <a:r>
              <a:rPr lang="cs-CZ" sz="2400" dirty="0" smtClean="0">
                <a:latin typeface="SwitzerlandCondensed CE" pitchFamily="2" charset="0"/>
              </a:rPr>
              <a:t>	ARR </a:t>
            </a:r>
            <a:r>
              <a:rPr lang="cs-CZ" sz="2400" dirty="0" smtClean="0">
                <a:latin typeface="SwitzerlandCondensed CE" pitchFamily="2" charset="0"/>
              </a:rPr>
              <a:t>(</a:t>
            </a:r>
            <a:r>
              <a:rPr lang="cs-CZ" sz="2400" dirty="0" err="1" smtClean="0">
                <a:latin typeface="SwitzerlandCondensed CE" pitchFamily="2" charset="0"/>
              </a:rPr>
              <a:t>BeePartner</a:t>
            </a:r>
            <a:r>
              <a:rPr lang="cs-CZ" sz="2400" dirty="0" smtClean="0">
                <a:latin typeface="SwitzerlandCondensed CE" pitchFamily="2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2400" dirty="0">
              <a:latin typeface="SwitzerlandCondensed CE" pitchFamily="2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latin typeface="SwitzerlandCondensed CE" pitchFamily="2" charset="0"/>
              </a:rPr>
              <a:t>Start: 		05/2018 </a:t>
            </a:r>
            <a:r>
              <a:rPr lang="cs-CZ" sz="2400" dirty="0">
                <a:latin typeface="SwitzerlandCondensed CE" pitchFamily="2" charset="0"/>
              </a:rPr>
              <a:t>– analytická + návrhová část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SwitzerlandCondensed CE" pitchFamily="2" charset="0"/>
              </a:rPr>
              <a:t>mapování </a:t>
            </a:r>
            <a:r>
              <a:rPr lang="cs-CZ" sz="1600" dirty="0">
                <a:latin typeface="SwitzerlandCondensed CE" pitchFamily="2" charset="0"/>
              </a:rPr>
              <a:t>stávajících strategických dokumentů kraje a vnějších </a:t>
            </a:r>
            <a:r>
              <a:rPr lang="cs-CZ" sz="1600" dirty="0" smtClean="0">
                <a:latin typeface="SwitzerlandCondensed CE" pitchFamily="2" charset="0"/>
              </a:rPr>
              <a:t>trendů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SwitzerlandCondensed CE" pitchFamily="2" charset="0"/>
              </a:rPr>
              <a:t>28 </a:t>
            </a:r>
            <a:r>
              <a:rPr lang="cs-CZ" sz="1600" dirty="0">
                <a:latin typeface="SwitzerlandCondensed CE" pitchFamily="2" charset="0"/>
              </a:rPr>
              <a:t>strukturovaných </a:t>
            </a:r>
            <a:r>
              <a:rPr lang="cs-CZ" sz="1600" dirty="0" smtClean="0">
                <a:latin typeface="SwitzerlandCondensed CE" pitchFamily="2" charset="0"/>
              </a:rPr>
              <a:t>rozhovorů </a:t>
            </a:r>
            <a:endParaRPr lang="cs-CZ" sz="1600" dirty="0" smtClean="0">
              <a:latin typeface="SwitzerlandCondensed CE" pitchFamily="2" charset="0"/>
            </a:endParaRP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1600" dirty="0">
              <a:latin typeface="SwitzerlandCondensed CE" pitchFamily="2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SwitzerlandCondensed CE" pitchFamily="2" charset="0"/>
              </a:rPr>
              <a:t>i</a:t>
            </a:r>
            <a:r>
              <a:rPr lang="cs-CZ" sz="1600" dirty="0" smtClean="0">
                <a:latin typeface="SwitzerlandCondensed CE" pitchFamily="2" charset="0"/>
              </a:rPr>
              <a:t>ndividuální </a:t>
            </a:r>
            <a:r>
              <a:rPr lang="cs-CZ" sz="1600" dirty="0">
                <a:latin typeface="SwitzerlandCondensed CE" pitchFamily="2" charset="0"/>
              </a:rPr>
              <a:t>projednávání s hejtmanem a </a:t>
            </a:r>
            <a:r>
              <a:rPr lang="cs-CZ" sz="1600" dirty="0" smtClean="0">
                <a:latin typeface="SwitzerlandCondensed CE" pitchFamily="2" charset="0"/>
              </a:rPr>
              <a:t>radními </a:t>
            </a:r>
            <a:r>
              <a:rPr lang="cs-CZ" sz="1600" dirty="0">
                <a:latin typeface="SwitzerlandCondensed CE" pitchFamily="2" charset="0"/>
              </a:rPr>
              <a:t>kraje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SwitzerlandCondensed CE" pitchFamily="2" charset="0"/>
              </a:rPr>
              <a:t>p</a:t>
            </a:r>
            <a:r>
              <a:rPr lang="cs-CZ" sz="1600" dirty="0" smtClean="0">
                <a:latin typeface="SwitzerlandCondensed CE" pitchFamily="2" charset="0"/>
              </a:rPr>
              <a:t>rojednání </a:t>
            </a:r>
            <a:r>
              <a:rPr lang="cs-CZ" sz="1600" dirty="0">
                <a:latin typeface="SwitzerlandCondensed CE" pitchFamily="2" charset="0"/>
              </a:rPr>
              <a:t>s vedoucími odborů na společném jednání, včetně energetického </a:t>
            </a:r>
            <a:r>
              <a:rPr lang="cs-CZ" sz="1600" dirty="0" smtClean="0">
                <a:latin typeface="SwitzerlandCondensed CE" pitchFamily="2" charset="0"/>
              </a:rPr>
              <a:t>specialisty</a:t>
            </a:r>
            <a:endParaRPr lang="cs-CZ" sz="1600" dirty="0">
              <a:latin typeface="SwitzerlandCondensed CE" pitchFamily="2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2400" dirty="0" smtClean="0">
              <a:latin typeface="SwitzerlandCondensed CE" pitchFamily="2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latin typeface="SwitzerlandCondensed CE" pitchFamily="2" charset="0"/>
              </a:rPr>
              <a:t>Projednání:		09/2018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SwitzerlandCondensed CE" pitchFamily="2" charset="0"/>
              </a:rPr>
              <a:t>připomínky </a:t>
            </a:r>
            <a:r>
              <a:rPr lang="cs-CZ" sz="1600" dirty="0">
                <a:latin typeface="SwitzerlandCondensed CE" pitchFamily="2" charset="0"/>
              </a:rPr>
              <a:t>od vedoucích odborů a jejich kolegů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SwitzerlandCondensed CE" pitchFamily="2" charset="0"/>
              </a:rPr>
              <a:t>rozeslání </a:t>
            </a:r>
            <a:r>
              <a:rPr lang="cs-CZ" sz="1600" dirty="0" smtClean="0">
                <a:latin typeface="SwitzerlandCondensed CE" pitchFamily="2" charset="0"/>
              </a:rPr>
              <a:t>hejtmanovi, členům </a:t>
            </a:r>
            <a:r>
              <a:rPr lang="cs-CZ" sz="1600" dirty="0">
                <a:latin typeface="SwitzerlandCondensed CE" pitchFamily="2" charset="0"/>
              </a:rPr>
              <a:t>rady </a:t>
            </a:r>
            <a:r>
              <a:rPr lang="cs-CZ" sz="1600" dirty="0" smtClean="0">
                <a:latin typeface="SwitzerlandCondensed CE" pitchFamily="2" charset="0"/>
              </a:rPr>
              <a:t>kraje, řediteli úřadu (individuální </a:t>
            </a:r>
            <a:r>
              <a:rPr lang="cs-CZ" sz="1600" dirty="0">
                <a:latin typeface="SwitzerlandCondensed CE" pitchFamily="2" charset="0"/>
              </a:rPr>
              <a:t>schůzky – 12/2018 – </a:t>
            </a:r>
            <a:r>
              <a:rPr lang="cs-CZ" sz="1600" dirty="0" smtClean="0">
                <a:latin typeface="SwitzerlandCondensed CE" pitchFamily="2" charset="0"/>
              </a:rPr>
              <a:t>01/2019)</a:t>
            </a:r>
            <a:endParaRPr lang="cs-CZ" sz="1600" dirty="0">
              <a:latin typeface="SwitzerlandCondensed CE" pitchFamily="2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SwitzerlandCondensed CE" pitchFamily="2" charset="0"/>
              </a:rPr>
              <a:t>p</a:t>
            </a:r>
            <a:r>
              <a:rPr lang="cs-CZ" sz="1600" dirty="0" smtClean="0">
                <a:latin typeface="SwitzerlandCondensed CE" pitchFamily="2" charset="0"/>
              </a:rPr>
              <a:t>rojednáno s Výborem pro hospodářský a regionální rozvoj LK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600" dirty="0">
              <a:latin typeface="SwitzerlandCondensed CE" pitchFamily="2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dirty="0">
                <a:latin typeface="SwitzerlandCondensed CE" pitchFamily="2" charset="0"/>
              </a:rPr>
              <a:t>Akční </a:t>
            </a:r>
            <a:r>
              <a:rPr lang="cs-CZ" sz="2400" dirty="0" smtClean="0">
                <a:latin typeface="SwitzerlandCondensed CE" pitchFamily="2" charset="0"/>
              </a:rPr>
              <a:t>plán:		rozpracování </a:t>
            </a:r>
            <a:r>
              <a:rPr lang="cs-CZ" sz="2400" dirty="0">
                <a:latin typeface="SwitzerlandCondensed CE" pitchFamily="2" charset="0"/>
              </a:rPr>
              <a:t>konkrétních </a:t>
            </a:r>
            <a:r>
              <a:rPr lang="cs-CZ" sz="2400" dirty="0" smtClean="0">
                <a:latin typeface="SwitzerlandCondensed CE" pitchFamily="2" charset="0"/>
              </a:rPr>
              <a:t>projektů (I. Q 2019)</a:t>
            </a:r>
            <a:endParaRPr lang="cs-CZ" sz="2400" dirty="0">
              <a:latin typeface="SwitzerlandCondensed CE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  <p:pic>
        <p:nvPicPr>
          <p:cNvPr id="5" name="Obrázek 2" descr="cid:image004.png@01D49098.19C84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17" y="6022573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75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423FB51-1C01-4092-ACE8-639661949B08}"/>
              </a:ext>
            </a:extLst>
          </p:cNvPr>
          <p:cNvSpPr/>
          <p:nvPr/>
        </p:nvSpPr>
        <p:spPr>
          <a:xfrm>
            <a:off x="2751718" y="354970"/>
            <a:ext cx="6506606" cy="468180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cs-CZ" sz="1400" b="1">
                <a:solidFill>
                  <a:schemeClr val="accent4">
                    <a:lumMod val="50000"/>
                  </a:schemeClr>
                </a:solidFill>
              </a:rPr>
              <a:t>Organizační struktura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415BEF68-2174-416D-9FDA-0AF03A87E4A0}"/>
              </a:ext>
            </a:extLst>
          </p:cNvPr>
          <p:cNvSpPr/>
          <p:nvPr/>
        </p:nvSpPr>
        <p:spPr>
          <a:xfrm>
            <a:off x="260183" y="2252989"/>
            <a:ext cx="1702645" cy="49912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4">
                    <a:lumMod val="50000"/>
                  </a:schemeClr>
                </a:solidFill>
              </a:rPr>
              <a:t>Řídící skupina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5E6AA8F2-06BB-48B4-ABB1-90885E5C1C15}"/>
              </a:ext>
            </a:extLst>
          </p:cNvPr>
          <p:cNvSpPr/>
          <p:nvPr/>
        </p:nvSpPr>
        <p:spPr>
          <a:xfrm>
            <a:off x="7068680" y="846346"/>
            <a:ext cx="1702645" cy="49912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4">
                    <a:lumMod val="50000"/>
                  </a:schemeClr>
                </a:solidFill>
              </a:rPr>
              <a:t>Širší realizační tým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25357F05-FFEC-4C16-87F7-D332768D7656}"/>
              </a:ext>
            </a:extLst>
          </p:cNvPr>
          <p:cNvSpPr/>
          <p:nvPr/>
        </p:nvSpPr>
        <p:spPr>
          <a:xfrm>
            <a:off x="5078507" y="2848819"/>
            <a:ext cx="1702645" cy="49912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4">
                    <a:lumMod val="50000"/>
                  </a:schemeClr>
                </a:solidFill>
              </a:rPr>
              <a:t>Užší realizační tým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0AF2C4A2-A2F9-4005-9CE1-CCFFC8B7AD1A}"/>
              </a:ext>
            </a:extLst>
          </p:cNvPr>
          <p:cNvSpPr/>
          <p:nvPr/>
        </p:nvSpPr>
        <p:spPr>
          <a:xfrm>
            <a:off x="3032474" y="845519"/>
            <a:ext cx="1702645" cy="49912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4">
                    <a:lumMod val="50000"/>
                  </a:schemeClr>
                </a:solidFill>
              </a:rPr>
              <a:t>Vedení kraje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D5FFE9E1-2E19-4354-8CB8-77DEFCE81E28}"/>
              </a:ext>
            </a:extLst>
          </p:cNvPr>
          <p:cNvSpPr/>
          <p:nvPr/>
        </p:nvSpPr>
        <p:spPr>
          <a:xfrm>
            <a:off x="10109646" y="2266302"/>
            <a:ext cx="1702645" cy="49912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4">
                    <a:lumMod val="50000"/>
                  </a:schemeClr>
                </a:solidFill>
              </a:rPr>
              <a:t>Expertní pracovní skupina</a:t>
            </a:r>
          </a:p>
        </p:txBody>
      </p:sp>
      <p:cxnSp>
        <p:nvCxnSpPr>
          <p:cNvPr id="10" name="Spojnice: pravoúhlá 9">
            <a:extLst>
              <a:ext uri="{FF2B5EF4-FFF2-40B4-BE49-F238E27FC236}">
                <a16:creationId xmlns="" xmlns:a16="http://schemas.microsoft.com/office/drawing/2014/main" id="{A4C55DE5-6320-44B9-84F6-A05E2062F29A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>
            <a:off x="4735119" y="1095081"/>
            <a:ext cx="1194711" cy="17537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="" xmlns:a16="http://schemas.microsoft.com/office/drawing/2014/main" id="{8F5D6494-3B94-449A-8EA8-7E26D9637522}"/>
              </a:ext>
            </a:extLst>
          </p:cNvPr>
          <p:cNvSpPr/>
          <p:nvPr/>
        </p:nvSpPr>
        <p:spPr>
          <a:xfrm>
            <a:off x="3032473" y="1445600"/>
            <a:ext cx="1702645" cy="126818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4">
                    <a:lumMod val="50000"/>
                  </a:schemeClr>
                </a:solidFill>
              </a:rPr>
              <a:t>Dohlíží nad správností průběhu zpracování, určuje priority, ukládá úkoly</a:t>
            </a:r>
            <a:r>
              <a:rPr lang="cs-CZ" sz="1400" dirty="0">
                <a:solidFill>
                  <a:schemeClr val="accent4">
                    <a:lumMod val="50000"/>
                  </a:schemeClr>
                </a:solidFill>
                <a:cs typeface="Calibri"/>
              </a:rPr>
              <a:t>.</a:t>
            </a:r>
            <a:endParaRPr lang="cs-CZ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5" name="Spojnice: pravoúhlá 14">
            <a:extLst>
              <a:ext uri="{FF2B5EF4-FFF2-40B4-BE49-F238E27FC236}">
                <a16:creationId xmlns="" xmlns:a16="http://schemas.microsoft.com/office/drawing/2014/main" id="{9B32D447-0C84-441F-8CFA-B02F59CFA89F}"/>
              </a:ext>
            </a:extLst>
          </p:cNvPr>
          <p:cNvCxnSpPr>
            <a:cxnSpLocks/>
            <a:stCxn id="3" idx="1"/>
            <a:endCxn id="4" idx="0"/>
          </p:cNvCxnSpPr>
          <p:nvPr/>
        </p:nvCxnSpPr>
        <p:spPr>
          <a:xfrm rot="10800000" flipV="1">
            <a:off x="5929830" y="1095907"/>
            <a:ext cx="1138850" cy="17529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délník 32">
            <a:extLst>
              <a:ext uri="{FF2B5EF4-FFF2-40B4-BE49-F238E27FC236}">
                <a16:creationId xmlns="" xmlns:a16="http://schemas.microsoft.com/office/drawing/2014/main" id="{F24CC02D-7FD1-4CD2-ACB1-DF7FAD52837F}"/>
              </a:ext>
            </a:extLst>
          </p:cNvPr>
          <p:cNvSpPr/>
          <p:nvPr/>
        </p:nvSpPr>
        <p:spPr>
          <a:xfrm>
            <a:off x="7068680" y="1445598"/>
            <a:ext cx="1702645" cy="245449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4">
                    <a:lumMod val="50000"/>
                  </a:schemeClr>
                </a:solidFill>
              </a:rPr>
              <a:t>Spolupracuje při zpracování výstupů formou doporučení, doplnění, dodání vstupů a informací a v rámci připomínkování, například ověřováním správností informací apod.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="" xmlns:a16="http://schemas.microsoft.com/office/drawing/2014/main" id="{149C4713-94DC-4CC3-8128-BF26893E4F38}"/>
              </a:ext>
            </a:extLst>
          </p:cNvPr>
          <p:cNvSpPr/>
          <p:nvPr/>
        </p:nvSpPr>
        <p:spPr>
          <a:xfrm>
            <a:off x="5078507" y="3500840"/>
            <a:ext cx="1702645" cy="126818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4">
                    <a:lumMod val="50000"/>
                  </a:schemeClr>
                </a:solidFill>
              </a:rPr>
              <a:t>Realizuje aktivity a výstupy podle plánu, navrhuje řešení, organizuje a </a:t>
            </a:r>
            <a:r>
              <a:rPr lang="cs-CZ" sz="1400" err="1">
                <a:solidFill>
                  <a:schemeClr val="accent4">
                    <a:lumMod val="50000"/>
                  </a:schemeClr>
                </a:solidFill>
              </a:rPr>
              <a:t>facilituje</a:t>
            </a:r>
            <a:r>
              <a:rPr lang="cs-CZ" sz="1400">
                <a:solidFill>
                  <a:schemeClr val="accent4">
                    <a:lumMod val="50000"/>
                  </a:schemeClr>
                </a:solidFill>
              </a:rPr>
              <a:t> projednávání.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="" xmlns:a16="http://schemas.microsoft.com/office/drawing/2014/main" id="{16213091-95B2-4B32-864D-EDC667497A1C}"/>
              </a:ext>
            </a:extLst>
          </p:cNvPr>
          <p:cNvSpPr/>
          <p:nvPr/>
        </p:nvSpPr>
        <p:spPr>
          <a:xfrm>
            <a:off x="291269" y="2855089"/>
            <a:ext cx="1702645" cy="218168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4">
                    <a:lumMod val="50000"/>
                  </a:schemeClr>
                </a:solidFill>
              </a:rPr>
              <a:t>Schvaluje vizi, dlouhodobé cíle,</a:t>
            </a:r>
          </a:p>
          <a:p>
            <a:pPr algn="ctr"/>
            <a:r>
              <a:rPr lang="cs-CZ" sz="1400">
                <a:solidFill>
                  <a:schemeClr val="accent4">
                    <a:lumMod val="50000"/>
                  </a:schemeClr>
                </a:solidFill>
              </a:rPr>
              <a:t>vlajkové projekty smart regionu, projednává navrhované podklady s ohledem na dlouhodobou vizi a strategický rozvoj kraje.</a:t>
            </a:r>
          </a:p>
        </p:txBody>
      </p:sp>
      <p:sp>
        <p:nvSpPr>
          <p:cNvPr id="40" name="Šipka: doprava 39">
            <a:extLst>
              <a:ext uri="{FF2B5EF4-FFF2-40B4-BE49-F238E27FC236}">
                <a16:creationId xmlns="" xmlns:a16="http://schemas.microsoft.com/office/drawing/2014/main" id="{F715093F-F180-458C-86A2-04B120B3B32C}"/>
              </a:ext>
            </a:extLst>
          </p:cNvPr>
          <p:cNvSpPr/>
          <p:nvPr/>
        </p:nvSpPr>
        <p:spPr>
          <a:xfrm>
            <a:off x="2181151" y="2359254"/>
            <a:ext cx="364323" cy="313220"/>
          </a:xfrm>
          <a:prstGeom prst="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1" name="Šipka: doprava 40">
            <a:extLst>
              <a:ext uri="{FF2B5EF4-FFF2-40B4-BE49-F238E27FC236}">
                <a16:creationId xmlns="" xmlns:a16="http://schemas.microsoft.com/office/drawing/2014/main" id="{41918CF9-F9D4-44ED-8F6E-E5BB06281B80}"/>
              </a:ext>
            </a:extLst>
          </p:cNvPr>
          <p:cNvSpPr/>
          <p:nvPr/>
        </p:nvSpPr>
        <p:spPr>
          <a:xfrm rot="10800000">
            <a:off x="9480698" y="2359253"/>
            <a:ext cx="364323" cy="313220"/>
          </a:xfrm>
          <a:prstGeom prst="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2" name="Obdélník 41">
            <a:extLst>
              <a:ext uri="{FF2B5EF4-FFF2-40B4-BE49-F238E27FC236}">
                <a16:creationId xmlns="" xmlns:a16="http://schemas.microsoft.com/office/drawing/2014/main" id="{9C4C8FFB-A924-40D0-9D68-0D878E8CC92B}"/>
              </a:ext>
            </a:extLst>
          </p:cNvPr>
          <p:cNvSpPr/>
          <p:nvPr/>
        </p:nvSpPr>
        <p:spPr>
          <a:xfrm>
            <a:off x="10109646" y="2855089"/>
            <a:ext cx="1702645" cy="218168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4">
                    <a:lumMod val="50000"/>
                  </a:schemeClr>
                </a:solidFill>
              </a:rPr>
              <a:t>Projednává návrhy řešení, projektů a aktivit s cílem přispět vytváření a budování dlouhodobého širšího partnerství s cílem dalšího rozvoje smart regionu.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="" xmlns:a16="http://schemas.microsoft.com/office/drawing/2014/main" id="{171A2E36-94F8-460A-BE71-1311A9CC28B0}"/>
              </a:ext>
            </a:extLst>
          </p:cNvPr>
          <p:cNvSpPr/>
          <p:nvPr/>
        </p:nvSpPr>
        <p:spPr>
          <a:xfrm>
            <a:off x="3259789" y="5947262"/>
            <a:ext cx="1702645" cy="49912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4">
                    <a:lumMod val="50000"/>
                  </a:schemeClr>
                </a:solidFill>
              </a:rPr>
              <a:t>Obyvatelé kraje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="" xmlns:a16="http://schemas.microsoft.com/office/drawing/2014/main" id="{B9175DDD-0B08-45D4-A9E1-7FE4F3DFC5B4}"/>
              </a:ext>
            </a:extLst>
          </p:cNvPr>
          <p:cNvSpPr/>
          <p:nvPr/>
        </p:nvSpPr>
        <p:spPr>
          <a:xfrm>
            <a:off x="5195486" y="5947262"/>
            <a:ext cx="1702645" cy="49912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4">
                    <a:lumMod val="50000"/>
                  </a:schemeClr>
                </a:solidFill>
              </a:rPr>
              <a:t>Soukromá sféra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="" xmlns:a16="http://schemas.microsoft.com/office/drawing/2014/main" id="{617F948D-AE1B-41FA-8072-4F01B99055D6}"/>
              </a:ext>
            </a:extLst>
          </p:cNvPr>
          <p:cNvSpPr/>
          <p:nvPr/>
        </p:nvSpPr>
        <p:spPr>
          <a:xfrm>
            <a:off x="7134442" y="5947262"/>
            <a:ext cx="1702645" cy="49912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4">
                    <a:lumMod val="50000"/>
                  </a:schemeClr>
                </a:solidFill>
              </a:rPr>
              <a:t>Akademická sféra</a:t>
            </a:r>
          </a:p>
        </p:txBody>
      </p:sp>
      <p:sp>
        <p:nvSpPr>
          <p:cNvPr id="47" name="Šipka: doprava 46">
            <a:extLst>
              <a:ext uri="{FF2B5EF4-FFF2-40B4-BE49-F238E27FC236}">
                <a16:creationId xmlns="" xmlns:a16="http://schemas.microsoft.com/office/drawing/2014/main" id="{4AE3C42D-DE62-448D-8763-6A44EE4884AB}"/>
              </a:ext>
            </a:extLst>
          </p:cNvPr>
          <p:cNvSpPr/>
          <p:nvPr/>
        </p:nvSpPr>
        <p:spPr>
          <a:xfrm rot="16200000">
            <a:off x="3858244" y="5335409"/>
            <a:ext cx="364323" cy="313220"/>
          </a:xfrm>
          <a:prstGeom prst="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Šipka: doprava 47">
            <a:extLst>
              <a:ext uri="{FF2B5EF4-FFF2-40B4-BE49-F238E27FC236}">
                <a16:creationId xmlns="" xmlns:a16="http://schemas.microsoft.com/office/drawing/2014/main" id="{BBC8A00C-462F-464C-B6DD-717225DE62D0}"/>
              </a:ext>
            </a:extLst>
          </p:cNvPr>
          <p:cNvSpPr/>
          <p:nvPr/>
        </p:nvSpPr>
        <p:spPr>
          <a:xfrm rot="16200000">
            <a:off x="5822860" y="5336746"/>
            <a:ext cx="364323" cy="313220"/>
          </a:xfrm>
          <a:prstGeom prst="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Šipka: doprava 49">
            <a:extLst>
              <a:ext uri="{FF2B5EF4-FFF2-40B4-BE49-F238E27FC236}">
                <a16:creationId xmlns="" xmlns:a16="http://schemas.microsoft.com/office/drawing/2014/main" id="{134697E5-7CB2-4167-8213-F4B6826FAF76}"/>
              </a:ext>
            </a:extLst>
          </p:cNvPr>
          <p:cNvSpPr/>
          <p:nvPr/>
        </p:nvSpPr>
        <p:spPr>
          <a:xfrm rot="16200000">
            <a:off x="7737841" y="5335408"/>
            <a:ext cx="364323" cy="313220"/>
          </a:xfrm>
          <a:prstGeom prst="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2" name="Obdélník 51">
            <a:extLst>
              <a:ext uri="{FF2B5EF4-FFF2-40B4-BE49-F238E27FC236}">
                <a16:creationId xmlns="" xmlns:a16="http://schemas.microsoft.com/office/drawing/2014/main" id="{DC6A58E4-9A80-4C9F-B9F5-3E749A318B92}"/>
              </a:ext>
            </a:extLst>
          </p:cNvPr>
          <p:cNvSpPr/>
          <p:nvPr/>
        </p:nvSpPr>
        <p:spPr>
          <a:xfrm>
            <a:off x="4537537" y="5308521"/>
            <a:ext cx="1019988" cy="3900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4">
                    <a:lumMod val="50000"/>
                  </a:schemeClr>
                </a:solidFill>
              </a:rPr>
              <a:t>Spolupráce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="" xmlns:a16="http://schemas.microsoft.com/office/drawing/2014/main" id="{EABDAC64-2AE4-4974-8F55-DE655B5B64CF}"/>
              </a:ext>
            </a:extLst>
          </p:cNvPr>
          <p:cNvSpPr/>
          <p:nvPr/>
        </p:nvSpPr>
        <p:spPr>
          <a:xfrm>
            <a:off x="6452518" y="5308521"/>
            <a:ext cx="1019988" cy="3900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4">
                    <a:lumMod val="50000"/>
                  </a:schemeClr>
                </a:solidFill>
              </a:rPr>
              <a:t>Podněty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="" xmlns:a16="http://schemas.microsoft.com/office/drawing/2014/main" id="{16EBDF4C-BEF7-4900-9736-AAEF1B50FAF2}"/>
              </a:ext>
            </a:extLst>
          </p:cNvPr>
          <p:cNvSpPr/>
          <p:nvPr/>
        </p:nvSpPr>
        <p:spPr>
          <a:xfrm>
            <a:off x="2693547" y="5308521"/>
            <a:ext cx="1019988" cy="3900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4">
                    <a:lumMod val="50000"/>
                  </a:schemeClr>
                </a:solidFill>
              </a:rPr>
              <a:t>Potřeby</a:t>
            </a:r>
          </a:p>
        </p:txBody>
      </p:sp>
      <p:sp>
        <p:nvSpPr>
          <p:cNvPr id="55" name="Obdélník 54">
            <a:extLst>
              <a:ext uri="{FF2B5EF4-FFF2-40B4-BE49-F238E27FC236}">
                <a16:creationId xmlns="" xmlns:a16="http://schemas.microsoft.com/office/drawing/2014/main" id="{2ABF75AA-0D25-4A07-BE3C-AE746690B8B6}"/>
              </a:ext>
            </a:extLst>
          </p:cNvPr>
          <p:cNvSpPr/>
          <p:nvPr/>
        </p:nvSpPr>
        <p:spPr>
          <a:xfrm>
            <a:off x="8460710" y="5308521"/>
            <a:ext cx="1019988" cy="3900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4">
                    <a:lumMod val="50000"/>
                  </a:schemeClr>
                </a:solidFill>
              </a:rPr>
              <a:t>Inspirace</a:t>
            </a:r>
          </a:p>
        </p:txBody>
      </p:sp>
    </p:spTree>
    <p:extLst>
      <p:ext uri="{BB962C8B-B14F-4D97-AF65-F5344CB8AC3E}">
        <p14:creationId xmlns:p14="http://schemas.microsoft.com/office/powerpoint/2010/main" val="378260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4C98FB66-E3B8-4CE4-A1B6-7CED8CB8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C71E88A3-3A2B-47C4-9A43-A3F94DCB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1" y="0"/>
            <a:ext cx="11158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8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EAD4C5AF-CC01-4E7B-9CA2-66DAED0D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A059176A-A790-4C62-90BD-4E6CA3685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41" y="0"/>
            <a:ext cx="9704717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="" xmlns:a16="http://schemas.microsoft.com/office/drawing/2014/main" id="{BC1FA116-86B2-420C-A51E-86FF14441573}"/>
              </a:ext>
            </a:extLst>
          </p:cNvPr>
          <p:cNvSpPr txBox="1">
            <a:spLocks/>
          </p:cNvSpPr>
          <p:nvPr/>
        </p:nvSpPr>
        <p:spPr>
          <a:xfrm>
            <a:off x="3535934" y="2744402"/>
            <a:ext cx="2511940" cy="867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srgbClr val="C91C3C"/>
                </a:solidFill>
                <a:latin typeface="SwitzerlandCondBlack CE" pitchFamily="2" charset="0"/>
              </a:rPr>
              <a:t>Smart City</a:t>
            </a:r>
          </a:p>
          <a:p>
            <a:r>
              <a:rPr lang="cs-CZ" sz="2800" dirty="0" err="1">
                <a:solidFill>
                  <a:srgbClr val="C91C3C"/>
                </a:solidFill>
                <a:latin typeface="SwitzerlandCondBlack CE" pitchFamily="2" charset="0"/>
              </a:rPr>
              <a:t>Components</a:t>
            </a:r>
            <a:endParaRPr lang="cs-CZ" sz="1400" dirty="0">
              <a:solidFill>
                <a:srgbClr val="969696"/>
              </a:solidFill>
              <a:latin typeface="SwitzerlandCondensed 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7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4C27676-F373-4578-9341-DFF58158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06296"/>
            <a:ext cx="10210379" cy="1232672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A7143F"/>
                </a:solidFill>
              </a:rPr>
              <a:t>Ekonomické modely chytrých měst / regionů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552C24B-FFFE-433F-8BD1-B3C7D5CC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293"/>
            <a:ext cx="10515600" cy="4105670"/>
          </a:xfrm>
        </p:spPr>
        <p:txBody>
          <a:bodyPr/>
          <a:lstStyle/>
          <a:p>
            <a:r>
              <a:rPr lang="cs-CZ" dirty="0"/>
              <a:t>Neexistuje jednotná </a:t>
            </a:r>
            <a:r>
              <a:rPr lang="cs-CZ" dirty="0" smtClean="0"/>
              <a:t>šablona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Města/regiony </a:t>
            </a:r>
            <a:r>
              <a:rPr lang="cs-CZ" dirty="0"/>
              <a:t>jsou komplexní systém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Lidé, firmy, společenské normy a </a:t>
            </a:r>
            <a:r>
              <a:rPr lang="cs-CZ" dirty="0" smtClean="0"/>
              <a:t>zvyky … hledáme řešení šité na míru. 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Závislé na fyzické infrastruktuře</a:t>
            </a:r>
          </a:p>
          <a:p>
            <a:endParaRPr lang="cs-CZ" dirty="0"/>
          </a:p>
        </p:txBody>
      </p:sp>
      <p:pic>
        <p:nvPicPr>
          <p:cNvPr id="4" name="Obrázek 2" descr="cid:image004.png@01D49098.19C84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3" y="5812610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395506"/>
            <a:ext cx="1897764" cy="7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6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4C27676-F373-4578-9341-DFF58158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20" y="560477"/>
            <a:ext cx="7675728" cy="556401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A7143F"/>
                </a:solidFill>
              </a:rPr>
              <a:t>Ekonomické modely chytrých měst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552C24B-FFFE-433F-8BD1-B3C7D5CC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53" y="155290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Úspory / </a:t>
            </a:r>
            <a:r>
              <a:rPr lang="cs-CZ" dirty="0" smtClean="0"/>
              <a:t>Efektivita</a:t>
            </a:r>
          </a:p>
          <a:p>
            <a:pPr marL="457200" lvl="1" indent="0">
              <a:buNone/>
            </a:pPr>
            <a:r>
              <a:rPr lang="cs-CZ" sz="1600" dirty="0" smtClean="0"/>
              <a:t>… ICT </a:t>
            </a:r>
            <a:r>
              <a:rPr lang="cs-CZ" sz="1600" dirty="0"/>
              <a:t>investice do snížení operativních nákladů</a:t>
            </a:r>
          </a:p>
          <a:p>
            <a:endParaRPr lang="cs-CZ" dirty="0" smtClean="0"/>
          </a:p>
          <a:p>
            <a:r>
              <a:rPr lang="cs-CZ" dirty="0" smtClean="0"/>
              <a:t>Přidaná </a:t>
            </a:r>
            <a:r>
              <a:rPr lang="cs-CZ" dirty="0"/>
              <a:t>hodnota pro uživatele</a:t>
            </a:r>
          </a:p>
          <a:p>
            <a:pPr marL="457200" lvl="1" indent="0">
              <a:buNone/>
            </a:pPr>
            <a:r>
              <a:rPr lang="cs-CZ" sz="1600" dirty="0"/>
              <a:t>… ICT investice do veřejných služeb</a:t>
            </a:r>
          </a:p>
          <a:p>
            <a:endParaRPr lang="cs-CZ" dirty="0" smtClean="0"/>
          </a:p>
          <a:p>
            <a:r>
              <a:rPr lang="cs-CZ" dirty="0" smtClean="0"/>
              <a:t>Kvalita </a:t>
            </a:r>
            <a:r>
              <a:rPr lang="cs-CZ" dirty="0"/>
              <a:t>života</a:t>
            </a:r>
          </a:p>
          <a:p>
            <a:pPr marL="457200" lvl="1" indent="0">
              <a:buNone/>
            </a:pPr>
            <a:r>
              <a:rPr lang="cs-CZ" sz="1600" dirty="0"/>
              <a:t>… ICT investice do zvýšení kvality životního prostředí</a:t>
            </a:r>
          </a:p>
          <a:p>
            <a:endParaRPr lang="cs-CZ" dirty="0" smtClean="0"/>
          </a:p>
          <a:p>
            <a:r>
              <a:rPr lang="cs-CZ" dirty="0" smtClean="0"/>
              <a:t>Ekonomický růst</a:t>
            </a:r>
          </a:p>
          <a:p>
            <a:pPr marL="457200" lvl="1" indent="0">
              <a:buNone/>
            </a:pPr>
            <a:r>
              <a:rPr lang="cs-CZ" sz="1600" dirty="0" smtClean="0"/>
              <a:t>…ICT </a:t>
            </a:r>
            <a:r>
              <a:rPr lang="cs-CZ" sz="1600" dirty="0"/>
              <a:t>investice do tvorby nových nebo vyšších příjmů v privátním sektoru (vyvíjejíc, vyrábějící nebo aplikující chytré technologie)</a:t>
            </a:r>
          </a:p>
          <a:p>
            <a:pPr lvl="1"/>
            <a:endParaRPr lang="cs-CZ" sz="2000" dirty="0"/>
          </a:p>
        </p:txBody>
      </p:sp>
      <p:pic>
        <p:nvPicPr>
          <p:cNvPr id="4" name="Obrázek 2" descr="cid:image004.png@01D49098.19C84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3" y="5812610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9CAE67E-DA18-443F-A707-C3D4760A5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36" y="5607985"/>
            <a:ext cx="1897764" cy="7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334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2ABF6FF054674DAB71197542992782" ma:contentTypeVersion="11" ma:contentTypeDescription="Vytvoří nový dokument" ma:contentTypeScope="" ma:versionID="48fbd3b5d95600b54fe6aa5c37ac32c3">
  <xsd:schema xmlns:xsd="http://www.w3.org/2001/XMLSchema" xmlns:xs="http://www.w3.org/2001/XMLSchema" xmlns:p="http://schemas.microsoft.com/office/2006/metadata/properties" xmlns:ns2="050926a8-9408-4285-868e-127d9b0cf5e5" targetNamespace="http://schemas.microsoft.com/office/2006/metadata/properties" ma:root="true" ma:fieldsID="68efee6a92326173d1aac451b7648fe6" ns2:_="">
    <xsd:import namespace="050926a8-9408-4285-868e-127d9b0cf5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926a8-9408-4285-868e-127d9b0cf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7E4C57-6F88-4902-877D-4AACADE44EE8}"/>
</file>

<file path=customXml/itemProps2.xml><?xml version="1.0" encoding="utf-8"?>
<ds:datastoreItem xmlns:ds="http://schemas.openxmlformats.org/officeDocument/2006/customXml" ds:itemID="{797047C7-60E0-4F82-8029-529BDF6A035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7c0537a-a976-4136-83a0-8a1a95f4f995"/>
    <ds:schemaRef ds:uri="968a0f13-fe09-4383-b2f0-a8952f2f7b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3F331D-834B-4607-86F2-985C6C7489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857</Words>
  <Application>Microsoft Office PowerPoint</Application>
  <PresentationFormat>Vlastní</PresentationFormat>
  <Paragraphs>195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Office</vt:lpstr>
      <vt:lpstr>Chytřejší Liberecký kraj Rada pro výzkum, vývoj a inovace           11. 12. 2018 Lucie Noswitz, ARR</vt:lpstr>
      <vt:lpstr>Proč?! </vt:lpstr>
      <vt:lpstr>Koncepce … a Akční plán </vt:lpstr>
      <vt:lpstr>Jak Koncepce vznikala </vt:lpstr>
      <vt:lpstr>Prezentace aplikace PowerPoint</vt:lpstr>
      <vt:lpstr>Prezentace aplikace PowerPoint</vt:lpstr>
      <vt:lpstr>Prezentace aplikace PowerPoint</vt:lpstr>
      <vt:lpstr>Ekonomické modely chytrých měst / regionů</vt:lpstr>
      <vt:lpstr>Ekonomické modely chytrých měst</vt:lpstr>
      <vt:lpstr>Prezentace aplikace PowerPoint</vt:lpstr>
      <vt:lpstr>Závěry ze strukturovaných rozhovorů Prioritní témata</vt:lpstr>
      <vt:lpstr>Hlavní zjištění analytické části </vt:lpstr>
      <vt:lpstr>Klíčoví stakeholders</vt:lpstr>
      <vt:lpstr>Závěry ze strukturovaných rozhovorů Řada dostupných dat</vt:lpstr>
      <vt:lpstr>Prezentace aplikace PowerPoint</vt:lpstr>
      <vt:lpstr>Dlouhodobá vize pro Chytřejší Liberecký kraj</vt:lpstr>
      <vt:lpstr>Strategické cíle - zjednodušeně </vt:lpstr>
      <vt:lpstr>Horizontální cíle </vt:lpstr>
      <vt:lpstr>Prezentace aplikace PowerPoint</vt:lpstr>
      <vt:lpstr>Strategické cíle – konkrétní aktivity a projekty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Marie Pilařová</dc:creator>
  <cp:lastModifiedBy>Windows User</cp:lastModifiedBy>
  <cp:revision>43</cp:revision>
  <cp:lastPrinted>2018-12-11T08:22:11Z</cp:lastPrinted>
  <dcterms:created xsi:type="dcterms:W3CDTF">2018-07-25T14:49:58Z</dcterms:created>
  <dcterms:modified xsi:type="dcterms:W3CDTF">2018-12-11T08:22:52Z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0x010100DF2ABF6FF054674DAB71197542992782</vt:lpwstr>
  </property>
</Properties>
</file>