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1" r:id="rId10"/>
    <p:sldId id="266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948" y="19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4465809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Název a 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názvu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Text názvu</a:t>
            </a:r>
          </a:p>
        </p:txBody>
      </p:sp>
      <p:sp>
        <p:nvSpPr>
          <p:cNvPr id="12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sef Novák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2400" i="1"/>
            </a:lvl1pPr>
          </a:lstStyle>
          <a:p>
            <a:r>
              <a:t>–Josef Novák</a:t>
            </a:r>
          </a:p>
        </p:txBody>
      </p:sp>
      <p:sp>
        <p:nvSpPr>
          <p:cNvPr id="94" name="„Sem napište citát.“"/>
          <p:cNvSpPr txBox="1">
            <a:spLocks noGrp="1"/>
          </p:cNvSpPr>
          <p:nvPr>
            <p:ph type="body" sz="quarter" idx="14"/>
          </p:nvPr>
        </p:nvSpPr>
        <p:spPr>
          <a:xfrm>
            <a:off x="1270000" y="4308597"/>
            <a:ext cx="10464800" cy="609779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„Sem napište citát.“ </a:t>
            </a:r>
          </a:p>
        </p:txBody>
      </p:sp>
      <p:sp>
        <p:nvSpPr>
          <p:cNvPr id="9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graf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Obrázek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ky – na šíř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rázek"/>
          <p:cNvSpPr>
            <a:spLocks noGrp="1"/>
          </p:cNvSpPr>
          <p:nvPr>
            <p:ph type="pic" idx="13"/>
          </p:nvPr>
        </p:nvSpPr>
        <p:spPr>
          <a:xfrm>
            <a:off x="1619250" y="6731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 názvu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22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– uprostř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názvu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3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ky –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rázek"/>
          <p:cNvSpPr>
            <a:spLocks noGrp="1"/>
          </p:cNvSpPr>
          <p:nvPr>
            <p:ph type="pic" sz="half" idx="13"/>
          </p:nvPr>
        </p:nvSpPr>
        <p:spPr>
          <a:xfrm>
            <a:off x="6718300" y="638919"/>
            <a:ext cx="5334001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 názvu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 názvu</a:t>
            </a:r>
          </a:p>
        </p:txBody>
      </p:sp>
      <p:sp>
        <p:nvSpPr>
          <p:cNvPr id="40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- nahoř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49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57" name="Text úrovně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, odrážky, 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brázek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67" name="Text úrovně 1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úrovně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6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ky –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Obrázek"/>
          <p:cNvSpPr>
            <a:spLocks noGrp="1"/>
          </p:cNvSpPr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Obrázek"/>
          <p:cNvSpPr>
            <a:spLocks noGrp="1"/>
          </p:cNvSpPr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Obrázek"/>
          <p:cNvSpPr>
            <a:spLocks noGrp="1"/>
          </p:cNvSpPr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 názvu</a:t>
            </a:r>
          </a:p>
        </p:txBody>
      </p:sp>
      <p:sp>
        <p:nvSpPr>
          <p:cNvPr id="3" name="Text úrovně 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Lipo.ink/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lipo.ink/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gif"/><Relationship Id="rId5" Type="http://schemas.openxmlformats.org/officeDocument/2006/relationships/hyperlink" Target="https://www.youtube.com/watch?v=SFETz-itdKs" TargetMode="External"/><Relationship Id="rId4" Type="http://schemas.openxmlformats.org/officeDocument/2006/relationships/hyperlink" Target="https://www.youtube.com/watch?v=MwR2I1282T8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hardwario.com/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Lipo.ink"/>
          <p:cNvSpPr txBox="1">
            <a:spLocks noGrp="1"/>
          </p:cNvSpPr>
          <p:nvPr>
            <p:ph type="ctrTitle"/>
          </p:nvPr>
        </p:nvSpPr>
        <p:spPr>
          <a:xfrm>
            <a:off x="1306995" y="1924472"/>
            <a:ext cx="10464800" cy="2374404"/>
          </a:xfrm>
          <a:prstGeom prst="rect">
            <a:avLst/>
          </a:prstGeom>
        </p:spPr>
        <p:txBody>
          <a:bodyPr/>
          <a:lstStyle/>
          <a:p>
            <a:r>
              <a:rPr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Lipo.ink</a:t>
            </a:r>
            <a:endParaRPr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0" name="ROK PRVNÍ   /   ROK DRUHÝ"/>
          <p:cNvSpPr txBox="1">
            <a:spLocks noGrp="1"/>
          </p:cNvSpPr>
          <p:nvPr>
            <p:ph type="subTitle" sz="quarter" idx="1"/>
          </p:nvPr>
        </p:nvSpPr>
        <p:spPr>
          <a:xfrm>
            <a:off x="1306995" y="4372744"/>
            <a:ext cx="10464800" cy="11303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dirty="0">
                <a:solidFill>
                  <a:schemeClr val="bg1"/>
                </a:solidFill>
              </a:rPr>
              <a:t>ROK PRVNÍ   /   ROK </a:t>
            </a:r>
            <a:r>
              <a:rPr dirty="0" smtClean="0">
                <a:solidFill>
                  <a:schemeClr val="bg1"/>
                </a:solidFill>
              </a:rPr>
              <a:t>DRUHÝ</a:t>
            </a:r>
            <a:endParaRPr lang="cs-CZ" dirty="0" smtClean="0">
              <a:solidFill>
                <a:schemeClr val="bg1"/>
              </a:solidFill>
            </a:endParaRPr>
          </a:p>
        </p:txBody>
      </p:sp>
      <p:pic>
        <p:nvPicPr>
          <p:cNvPr id="1026" name="D603008E-B6BA-4531-BF52-E6F90CB84FF7" descr="9777CB52-3C3C-4935-A044-1B58B0C75B7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405" y="6316960"/>
            <a:ext cx="3057980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1" descr="logo arr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887" y="8693224"/>
            <a:ext cx="9145016" cy="1080120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D603008E-B6BA-4531-BF52-E6F90CB84FF7" descr="9777CB52-3C3C-4935-A044-1B58B0C75B7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41" y="8477200"/>
            <a:ext cx="1575323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1" descr="logo ar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8624" y="9197280"/>
            <a:ext cx="4465487" cy="540060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0" t="7001" r="8431" b="-2381"/>
          <a:stretch/>
        </p:blipFill>
        <p:spPr bwMode="auto">
          <a:xfrm>
            <a:off x="102540" y="1688123"/>
            <a:ext cx="12664555" cy="5609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26774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Listopad 2017 - leden 2018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4037732" cy="2159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>
              <a:defRPr sz="4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11/2017</a:t>
            </a:r>
            <a:b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1/2018</a:t>
            </a:r>
            <a:endParaRPr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3" name="Zahájení činnosti…"/>
          <p:cNvSpPr txBox="1">
            <a:spLocks noGrp="1"/>
          </p:cNvSpPr>
          <p:nvPr>
            <p:ph type="body" idx="1"/>
          </p:nvPr>
        </p:nvSpPr>
        <p:spPr>
          <a:xfrm>
            <a:off x="309712" y="2590800"/>
            <a:ext cx="5832648" cy="6678488"/>
          </a:xfrm>
          <a:prstGeom prst="rect">
            <a:avLst/>
          </a:prstGeom>
          <a:solidFill>
            <a:schemeClr val="tx1"/>
          </a:solidFill>
        </p:spPr>
        <p:txBody>
          <a:bodyPr anchor="t">
            <a:normAutofit/>
          </a:bodyPr>
          <a:lstStyle/>
          <a:p>
            <a:pPr marL="861218" lvl="1" indent="-416718">
              <a:lnSpc>
                <a:spcPct val="175000"/>
              </a:lnSpc>
              <a:spcBef>
                <a:spcPts val="0"/>
              </a:spcBef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dirty="0" err="1" smtClean="0">
                <a:solidFill>
                  <a:schemeClr val="bg1"/>
                </a:solidFill>
              </a:rPr>
              <a:t>Nastavení</a:t>
            </a:r>
            <a:r>
              <a:rPr dirty="0" smtClean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základních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parametrů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programů</a:t>
            </a:r>
            <a:r>
              <a:rPr dirty="0">
                <a:solidFill>
                  <a:schemeClr val="bg1"/>
                </a:solidFill>
              </a:rPr>
              <a:t> a </a:t>
            </a:r>
            <a:r>
              <a:rPr dirty="0" err="1">
                <a:solidFill>
                  <a:schemeClr val="bg1"/>
                </a:solidFill>
              </a:rPr>
              <a:t>služeb</a:t>
            </a:r>
            <a:endParaRPr dirty="0">
              <a:solidFill>
                <a:schemeClr val="bg1"/>
              </a:solidFill>
            </a:endParaRPr>
          </a:p>
          <a:p>
            <a:pPr marL="861218" lvl="1" indent="-416718">
              <a:lnSpc>
                <a:spcPct val="175000"/>
              </a:lnSpc>
              <a:spcBef>
                <a:spcPts val="0"/>
              </a:spcBef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cs-CZ" dirty="0" smtClean="0">
                <a:solidFill>
                  <a:schemeClr val="bg1"/>
                </a:solidFill>
              </a:rPr>
              <a:t>P</a:t>
            </a:r>
            <a:r>
              <a:rPr dirty="0" err="1" smtClean="0">
                <a:solidFill>
                  <a:schemeClr val="bg1"/>
                </a:solidFill>
              </a:rPr>
              <a:t>říprava</a:t>
            </a:r>
            <a:r>
              <a:rPr dirty="0" smtClean="0">
                <a:solidFill>
                  <a:schemeClr val="bg1"/>
                </a:solidFill>
              </a:rPr>
              <a:t> </a:t>
            </a:r>
            <a:r>
              <a:rPr dirty="0" err="1" smtClean="0">
                <a:solidFill>
                  <a:schemeClr val="bg1"/>
                </a:solidFill>
              </a:rPr>
              <a:t>prostor</a:t>
            </a:r>
            <a:r>
              <a:rPr lang="cs-CZ" dirty="0" smtClean="0">
                <a:solidFill>
                  <a:schemeClr val="bg1"/>
                </a:solidFill>
              </a:rPr>
              <a:t>,</a:t>
            </a:r>
            <a:r>
              <a:rPr dirty="0" smtClean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pronájem</a:t>
            </a:r>
            <a:endParaRPr dirty="0">
              <a:solidFill>
                <a:schemeClr val="bg1"/>
              </a:solidFill>
            </a:endParaRPr>
          </a:p>
          <a:p>
            <a:pPr marL="861218" lvl="1" indent="-416718">
              <a:lnSpc>
                <a:spcPct val="175000"/>
              </a:lnSpc>
              <a:spcBef>
                <a:spcPts val="0"/>
              </a:spcBef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dirty="0" err="1">
                <a:solidFill>
                  <a:schemeClr val="bg1"/>
                </a:solidFill>
              </a:rPr>
              <a:t>Finanční</a:t>
            </a:r>
            <a:r>
              <a:rPr dirty="0">
                <a:solidFill>
                  <a:schemeClr val="bg1"/>
                </a:solidFill>
              </a:rPr>
              <a:t> a </a:t>
            </a:r>
            <a:r>
              <a:rPr dirty="0" err="1">
                <a:solidFill>
                  <a:schemeClr val="bg1"/>
                </a:solidFill>
              </a:rPr>
              <a:t>provozní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zajištění</a:t>
            </a:r>
            <a:r>
              <a:rPr dirty="0">
                <a:solidFill>
                  <a:schemeClr val="bg1"/>
                </a:solidFill>
              </a:rPr>
              <a:t> </a:t>
            </a:r>
          </a:p>
          <a:p>
            <a:pPr marL="861218" lvl="1" indent="-416718">
              <a:lnSpc>
                <a:spcPct val="175000"/>
              </a:lnSpc>
              <a:spcBef>
                <a:spcPts val="0"/>
              </a:spcBef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dirty="0" err="1">
                <a:solidFill>
                  <a:schemeClr val="bg1"/>
                </a:solidFill>
              </a:rPr>
              <a:t>Podání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žádosti</a:t>
            </a:r>
            <a:r>
              <a:rPr dirty="0">
                <a:solidFill>
                  <a:schemeClr val="bg1"/>
                </a:solidFill>
              </a:rPr>
              <a:t> o </a:t>
            </a:r>
            <a:r>
              <a:rPr dirty="0" err="1">
                <a:solidFill>
                  <a:schemeClr val="bg1"/>
                </a:solidFill>
              </a:rPr>
              <a:t>dotaci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na</a:t>
            </a:r>
            <a:r>
              <a:rPr dirty="0">
                <a:solidFill>
                  <a:schemeClr val="bg1"/>
                </a:solidFill>
              </a:rPr>
              <a:t> “</a:t>
            </a:r>
            <a:r>
              <a:rPr dirty="0" err="1">
                <a:solidFill>
                  <a:schemeClr val="bg1"/>
                </a:solidFill>
              </a:rPr>
              <a:t>kamenný</a:t>
            </a:r>
            <a:r>
              <a:rPr dirty="0">
                <a:solidFill>
                  <a:schemeClr val="bg1"/>
                </a:solidFill>
              </a:rPr>
              <a:t>” </a:t>
            </a:r>
            <a:r>
              <a:rPr dirty="0" err="1">
                <a:solidFill>
                  <a:schemeClr val="bg1"/>
                </a:solidFill>
              </a:rPr>
              <a:t>prostor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Lipo.ink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4" name="Listopad 2017 - leden 2018"/>
          <p:cNvSpPr txBox="1">
            <a:spLocks/>
          </p:cNvSpPr>
          <p:nvPr/>
        </p:nvSpPr>
        <p:spPr>
          <a:xfrm>
            <a:off x="7649244" y="341536"/>
            <a:ext cx="4037732" cy="2159000"/>
          </a:xfrm>
          <a:prstGeom prst="rect">
            <a:avLst/>
          </a:prstGeom>
          <a:solidFill>
            <a:schemeClr val="tx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2/2018</a:t>
            </a:r>
            <a:b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11/2018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Personální zajištění inkubátoru…"/>
          <p:cNvSpPr txBox="1">
            <a:spLocks/>
          </p:cNvSpPr>
          <p:nvPr/>
        </p:nvSpPr>
        <p:spPr>
          <a:xfrm>
            <a:off x="6862440" y="2670150"/>
            <a:ext cx="5832648" cy="5879058"/>
          </a:xfrm>
          <a:prstGeom prst="rect">
            <a:avLst/>
          </a:prstGeom>
          <a:solidFill>
            <a:schemeClr val="tx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t">
            <a:normAutofit/>
          </a:bodyPr>
          <a:lstStyle>
            <a:lvl1pPr marL="444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9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33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78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22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lvl="1" hangingPunct="1">
              <a:lnSpc>
                <a:spcPct val="175000"/>
              </a:lnSpc>
              <a:spcBef>
                <a:spcPts val="0"/>
              </a:spcBef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cs-CZ" dirty="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Helvetica Neue Medium"/>
              </a:rPr>
              <a:t>Personální zajištění</a:t>
            </a:r>
          </a:p>
          <a:p>
            <a:pPr lvl="1" hangingPunct="1">
              <a:lnSpc>
                <a:spcPct val="175000"/>
              </a:lnSpc>
              <a:spcBef>
                <a:spcPts val="0"/>
              </a:spcBef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cs-CZ" sz="3000" dirty="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Helvetica Neue Medium"/>
              </a:rPr>
              <a:t>Zahájení </a:t>
            </a:r>
            <a:r>
              <a:rPr lang="cs-CZ" sz="3000" dirty="0">
                <a:solidFill>
                  <a:schemeClr val="bg1"/>
                </a:solidFill>
                <a:latin typeface="+mn-lt"/>
                <a:ea typeface="+mn-ea"/>
                <a:cs typeface="+mn-cs"/>
                <a:sym typeface="Helvetica Neue Medium"/>
              </a:rPr>
              <a:t>plnohodnotné nabídky služeb</a:t>
            </a:r>
          </a:p>
          <a:p>
            <a:pPr lvl="1" hangingPunct="1">
              <a:lnSpc>
                <a:spcPct val="175000"/>
              </a:lnSpc>
              <a:spcBef>
                <a:spcPts val="0"/>
              </a:spcBef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cs-CZ" dirty="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Helvetica Neue Medium"/>
              </a:rPr>
              <a:t>První kroky a zkušenosti</a:t>
            </a:r>
            <a:endParaRPr lang="cs-CZ" dirty="0">
              <a:solidFill>
                <a:schemeClr val="bg1"/>
              </a:solidFill>
              <a:latin typeface="+mn-lt"/>
              <a:ea typeface="+mn-ea"/>
              <a:cs typeface="+mn-cs"/>
              <a:sym typeface="Helvetica Neue Medium"/>
            </a:endParaRPr>
          </a:p>
        </p:txBody>
      </p:sp>
      <p:pic>
        <p:nvPicPr>
          <p:cNvPr id="6" name="obrázek 1" descr="logo arr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8624" y="9197280"/>
            <a:ext cx="4465487" cy="540060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pic>
        <p:nvPicPr>
          <p:cNvPr id="7" name="D603008E-B6BA-4531-BF52-E6F90CB84FF7" descr="9777CB52-3C3C-4935-A044-1B58B0C75B77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41" y="8477200"/>
            <a:ext cx="1575323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íle pro rok 2018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1038088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r>
              <a:rPr lang="cs-CZ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Naplnění c</a:t>
            </a:r>
            <a:r>
              <a:rPr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íl</a:t>
            </a:r>
            <a:r>
              <a:rPr lang="cs-CZ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ů</a:t>
            </a:r>
            <a:r>
              <a:rPr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pro </a:t>
            </a:r>
            <a:r>
              <a:rPr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rok</a:t>
            </a:r>
            <a:r>
              <a:rPr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2018</a:t>
            </a:r>
          </a:p>
        </p:txBody>
      </p:sp>
      <p:sp>
        <p:nvSpPr>
          <p:cNvPr id="129" name="1) Nastavení funkčního systému strukturovaného přímého oslovení malých a středně velkých podniků i podnikatelů v LK se záměrem ziskání klientů do PlatInn.…"/>
          <p:cNvSpPr txBox="1">
            <a:spLocks noGrp="1"/>
          </p:cNvSpPr>
          <p:nvPr>
            <p:ph type="body" idx="1"/>
          </p:nvPr>
        </p:nvSpPr>
        <p:spPr>
          <a:xfrm>
            <a:off x="453728" y="1574696"/>
            <a:ext cx="12097344" cy="7766600"/>
          </a:xfrm>
          <a:prstGeom prst="rect">
            <a:avLst/>
          </a:prstGeom>
          <a:solidFill>
            <a:schemeClr val="tx1"/>
          </a:solidFill>
        </p:spPr>
        <p:txBody>
          <a:bodyPr anchor="t"/>
          <a:lstStyle/>
          <a:p>
            <a:pPr marL="0" indent="0">
              <a:spcBef>
                <a:spcPts val="0"/>
              </a:spcBef>
              <a:buSzTx/>
              <a:buNone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b="1" dirty="0">
                <a:solidFill>
                  <a:schemeClr val="bg1"/>
                </a:solidFill>
              </a:rPr>
              <a:t>1) </a:t>
            </a:r>
            <a:r>
              <a:rPr b="1" dirty="0" err="1">
                <a:solidFill>
                  <a:schemeClr val="bg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Nastavení</a:t>
            </a:r>
            <a:r>
              <a:rPr b="1" dirty="0">
                <a:solidFill>
                  <a:schemeClr val="bg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b="1" dirty="0" err="1">
                <a:solidFill>
                  <a:schemeClr val="bg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funkčního</a:t>
            </a:r>
            <a:r>
              <a:rPr b="1" dirty="0">
                <a:solidFill>
                  <a:schemeClr val="bg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b="1" dirty="0" err="1">
                <a:solidFill>
                  <a:schemeClr val="bg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systému</a:t>
            </a:r>
            <a:r>
              <a:rPr b="1" dirty="0">
                <a:solidFill>
                  <a:schemeClr val="bg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b="1" dirty="0" err="1">
                <a:solidFill>
                  <a:schemeClr val="bg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strukturovaného</a:t>
            </a:r>
            <a:r>
              <a:rPr b="1" dirty="0">
                <a:solidFill>
                  <a:schemeClr val="bg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b="1" dirty="0" err="1">
                <a:solidFill>
                  <a:schemeClr val="bg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přímého</a:t>
            </a:r>
            <a:r>
              <a:rPr b="1" dirty="0">
                <a:solidFill>
                  <a:schemeClr val="bg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b="1" dirty="0" err="1">
                <a:solidFill>
                  <a:schemeClr val="bg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oslovení</a:t>
            </a:r>
            <a:r>
              <a:rPr b="1" dirty="0">
                <a:solidFill>
                  <a:schemeClr val="bg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b="1" dirty="0" err="1">
                <a:solidFill>
                  <a:schemeClr val="bg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malých</a:t>
            </a:r>
            <a:r>
              <a:rPr b="1" dirty="0">
                <a:solidFill>
                  <a:schemeClr val="bg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a </a:t>
            </a:r>
            <a:r>
              <a:rPr b="1" dirty="0" err="1">
                <a:solidFill>
                  <a:schemeClr val="bg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středně</a:t>
            </a:r>
            <a:r>
              <a:rPr b="1" dirty="0">
                <a:solidFill>
                  <a:schemeClr val="bg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b="1" dirty="0" err="1">
                <a:solidFill>
                  <a:schemeClr val="bg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velkých</a:t>
            </a:r>
            <a:r>
              <a:rPr b="1" dirty="0">
                <a:solidFill>
                  <a:schemeClr val="bg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b="1" dirty="0" err="1">
                <a:solidFill>
                  <a:schemeClr val="bg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podniků</a:t>
            </a:r>
            <a:r>
              <a:rPr b="1" dirty="0">
                <a:solidFill>
                  <a:schemeClr val="bg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b="1" dirty="0" err="1">
                <a:solidFill>
                  <a:schemeClr val="bg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</a:t>
            </a:r>
            <a:r>
              <a:rPr b="1" dirty="0">
                <a:solidFill>
                  <a:schemeClr val="bg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b="1" dirty="0" err="1">
                <a:solidFill>
                  <a:schemeClr val="bg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podnikatelů</a:t>
            </a:r>
            <a:r>
              <a:rPr b="1" dirty="0">
                <a:solidFill>
                  <a:schemeClr val="bg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v LK se </a:t>
            </a:r>
            <a:r>
              <a:rPr b="1" dirty="0" err="1">
                <a:solidFill>
                  <a:schemeClr val="bg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záměrem</a:t>
            </a:r>
            <a:r>
              <a:rPr b="1" dirty="0">
                <a:solidFill>
                  <a:schemeClr val="bg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b="1" dirty="0" err="1">
                <a:solidFill>
                  <a:schemeClr val="bg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ziskání</a:t>
            </a:r>
            <a:r>
              <a:rPr b="1" dirty="0">
                <a:solidFill>
                  <a:schemeClr val="bg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b="1" dirty="0" err="1">
                <a:solidFill>
                  <a:schemeClr val="bg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klientů</a:t>
            </a:r>
            <a:r>
              <a:rPr b="1" dirty="0">
                <a:solidFill>
                  <a:schemeClr val="bg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do </a:t>
            </a:r>
            <a:r>
              <a:rPr b="1" dirty="0" err="1">
                <a:solidFill>
                  <a:schemeClr val="bg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PlatInn</a:t>
            </a:r>
            <a:r>
              <a:rPr b="1" dirty="0">
                <a:solidFill>
                  <a:schemeClr val="bg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</a:p>
          <a:p>
            <a:pPr marL="0" indent="0">
              <a:spcBef>
                <a:spcPts val="0"/>
              </a:spcBef>
              <a:buSzTx/>
              <a:buNone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b="1" dirty="0">
              <a:solidFill>
                <a:schemeClr val="bg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16718" indent="-416718">
              <a:lnSpc>
                <a:spcPct val="175000"/>
              </a:lnSpc>
              <a:spcBef>
                <a:spcPts val="0"/>
              </a:spcBef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sz="2800" dirty="0" err="1">
                <a:solidFill>
                  <a:schemeClr val="bg1"/>
                </a:solidFill>
              </a:rPr>
              <a:t>Implementovaná</a:t>
            </a:r>
            <a:r>
              <a:rPr sz="2800" dirty="0">
                <a:solidFill>
                  <a:schemeClr val="bg1"/>
                </a:solidFill>
              </a:rPr>
              <a:t> </a:t>
            </a:r>
            <a:r>
              <a:rPr sz="2800" dirty="0" err="1">
                <a:solidFill>
                  <a:schemeClr val="bg1"/>
                </a:solidFill>
              </a:rPr>
              <a:t>metodika</a:t>
            </a:r>
            <a:r>
              <a:rPr sz="2800" dirty="0">
                <a:solidFill>
                  <a:schemeClr val="bg1"/>
                </a:solidFill>
              </a:rPr>
              <a:t> </a:t>
            </a:r>
            <a:r>
              <a:rPr sz="2800" dirty="0" err="1">
                <a:solidFill>
                  <a:schemeClr val="bg1"/>
                </a:solidFill>
              </a:rPr>
              <a:t>PlatInn</a:t>
            </a:r>
            <a:endParaRPr sz="2800" dirty="0">
              <a:solidFill>
                <a:schemeClr val="bg1"/>
              </a:solidFill>
            </a:endParaRPr>
          </a:p>
          <a:p>
            <a:pPr marL="416718" indent="-416718">
              <a:lnSpc>
                <a:spcPct val="175000"/>
              </a:lnSpc>
              <a:spcBef>
                <a:spcPts val="0"/>
              </a:spcBef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sz="2800" dirty="0">
                <a:solidFill>
                  <a:schemeClr val="bg1"/>
                </a:solidFill>
              </a:rPr>
              <a:t>4 </a:t>
            </a:r>
            <a:r>
              <a:rPr sz="2800" dirty="0" err="1">
                <a:solidFill>
                  <a:schemeClr val="bg1"/>
                </a:solidFill>
              </a:rPr>
              <a:t>firmy</a:t>
            </a:r>
            <a:r>
              <a:rPr sz="2800" dirty="0">
                <a:solidFill>
                  <a:schemeClr val="bg1"/>
                </a:solidFill>
              </a:rPr>
              <a:t> – </a:t>
            </a:r>
            <a:r>
              <a:rPr sz="2800" dirty="0" smtClean="0">
                <a:solidFill>
                  <a:schemeClr val="bg1"/>
                </a:solidFill>
              </a:rPr>
              <a:t>Stable.cz</a:t>
            </a:r>
            <a:r>
              <a:rPr sz="2800" dirty="0">
                <a:solidFill>
                  <a:schemeClr val="bg1"/>
                </a:solidFill>
              </a:rPr>
              <a:t>, </a:t>
            </a:r>
            <a:r>
              <a:rPr sz="2800" dirty="0" err="1">
                <a:solidFill>
                  <a:schemeClr val="bg1"/>
                </a:solidFill>
              </a:rPr>
              <a:t>Aktivit</a:t>
            </a:r>
            <a:r>
              <a:rPr sz="2800" dirty="0">
                <a:solidFill>
                  <a:schemeClr val="bg1"/>
                </a:solidFill>
              </a:rPr>
              <a:t>, </a:t>
            </a:r>
            <a:r>
              <a:rPr sz="2800" dirty="0" err="1">
                <a:solidFill>
                  <a:schemeClr val="bg1"/>
                </a:solidFill>
              </a:rPr>
              <a:t>ATEsystem</a:t>
            </a:r>
            <a:r>
              <a:rPr sz="2800" dirty="0">
                <a:solidFill>
                  <a:schemeClr val="bg1"/>
                </a:solidFill>
              </a:rPr>
              <a:t> a Photon Water</a:t>
            </a:r>
          </a:p>
          <a:p>
            <a:pPr marL="416718" indent="-416718">
              <a:lnSpc>
                <a:spcPct val="175000"/>
              </a:lnSpc>
              <a:spcBef>
                <a:spcPts val="0"/>
              </a:spcBef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sz="2800" dirty="0">
                <a:solidFill>
                  <a:schemeClr val="bg1"/>
                </a:solidFill>
              </a:rPr>
              <a:t>U </a:t>
            </a:r>
            <a:r>
              <a:rPr lang="cs-CZ" sz="2800" dirty="0" smtClean="0">
                <a:solidFill>
                  <a:schemeClr val="bg1"/>
                </a:solidFill>
              </a:rPr>
              <a:t>2 </a:t>
            </a:r>
            <a:r>
              <a:rPr sz="2800" dirty="0" err="1" smtClean="0">
                <a:solidFill>
                  <a:schemeClr val="bg1"/>
                </a:solidFill>
              </a:rPr>
              <a:t>firem</a:t>
            </a:r>
            <a:r>
              <a:rPr sz="2800" dirty="0" smtClean="0">
                <a:solidFill>
                  <a:schemeClr val="bg1"/>
                </a:solidFill>
              </a:rPr>
              <a:t> </a:t>
            </a:r>
            <a:r>
              <a:rPr sz="2800" dirty="0">
                <a:solidFill>
                  <a:schemeClr val="bg1"/>
                </a:solidFill>
              </a:rPr>
              <a:t>VIPA a </a:t>
            </a:r>
            <a:r>
              <a:rPr sz="2800" dirty="0" err="1">
                <a:solidFill>
                  <a:schemeClr val="bg1"/>
                </a:solidFill>
              </a:rPr>
              <a:t>Terier</a:t>
            </a:r>
            <a:r>
              <a:rPr sz="2800" dirty="0">
                <a:solidFill>
                  <a:schemeClr val="bg1"/>
                </a:solidFill>
              </a:rPr>
              <a:t> </a:t>
            </a:r>
            <a:r>
              <a:rPr lang="cs-CZ" sz="2800" dirty="0" smtClean="0">
                <a:solidFill>
                  <a:schemeClr val="bg1"/>
                </a:solidFill>
              </a:rPr>
              <a:t>- </a:t>
            </a:r>
            <a:r>
              <a:rPr sz="2800" dirty="0" err="1" smtClean="0">
                <a:solidFill>
                  <a:schemeClr val="bg1"/>
                </a:solidFill>
              </a:rPr>
              <a:t>provedena</a:t>
            </a:r>
            <a:r>
              <a:rPr sz="2800" dirty="0" smtClean="0">
                <a:solidFill>
                  <a:schemeClr val="bg1"/>
                </a:solidFill>
              </a:rPr>
              <a:t> </a:t>
            </a:r>
            <a:r>
              <a:rPr sz="2800" dirty="0" err="1" smtClean="0">
                <a:solidFill>
                  <a:schemeClr val="bg1"/>
                </a:solidFill>
              </a:rPr>
              <a:t>analýza</a:t>
            </a:r>
            <a:endParaRPr sz="2800" dirty="0">
              <a:solidFill>
                <a:schemeClr val="bg1"/>
              </a:solidFill>
            </a:endParaRPr>
          </a:p>
          <a:p>
            <a:pPr marL="416718" indent="-416718">
              <a:lnSpc>
                <a:spcPct val="175000"/>
              </a:lnSpc>
              <a:spcBef>
                <a:spcPts val="0"/>
              </a:spcBef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sz="2800" dirty="0">
                <a:solidFill>
                  <a:schemeClr val="bg1"/>
                </a:solidFill>
              </a:rPr>
              <a:t>Pro </a:t>
            </a:r>
            <a:r>
              <a:rPr sz="2800" dirty="0" err="1">
                <a:solidFill>
                  <a:schemeClr val="bg1"/>
                </a:solidFill>
              </a:rPr>
              <a:t>dalších</a:t>
            </a:r>
            <a:r>
              <a:rPr sz="2800" dirty="0">
                <a:solidFill>
                  <a:schemeClr val="bg1"/>
                </a:solidFill>
              </a:rPr>
              <a:t> 8 </a:t>
            </a:r>
            <a:r>
              <a:rPr sz="2800" dirty="0" err="1">
                <a:solidFill>
                  <a:schemeClr val="bg1"/>
                </a:solidFill>
              </a:rPr>
              <a:t>firem</a:t>
            </a:r>
            <a:r>
              <a:rPr sz="2800" dirty="0">
                <a:solidFill>
                  <a:schemeClr val="bg1"/>
                </a:solidFill>
              </a:rPr>
              <a:t> se </a:t>
            </a:r>
            <a:r>
              <a:rPr sz="2800" dirty="0" err="1">
                <a:solidFill>
                  <a:schemeClr val="bg1"/>
                </a:solidFill>
              </a:rPr>
              <a:t>analýzy</a:t>
            </a:r>
            <a:r>
              <a:rPr sz="2800" dirty="0">
                <a:solidFill>
                  <a:schemeClr val="bg1"/>
                </a:solidFill>
              </a:rPr>
              <a:t> </a:t>
            </a:r>
            <a:r>
              <a:rPr sz="2800" dirty="0" err="1">
                <a:solidFill>
                  <a:schemeClr val="bg1"/>
                </a:solidFill>
              </a:rPr>
              <a:t>nyní</a:t>
            </a:r>
            <a:r>
              <a:rPr sz="2800" dirty="0">
                <a:solidFill>
                  <a:schemeClr val="bg1"/>
                </a:solidFill>
              </a:rPr>
              <a:t> </a:t>
            </a:r>
            <a:r>
              <a:rPr sz="2800" dirty="0" err="1">
                <a:solidFill>
                  <a:schemeClr val="bg1"/>
                </a:solidFill>
              </a:rPr>
              <a:t>plánují</a:t>
            </a:r>
            <a:endParaRPr sz="2800" dirty="0">
              <a:solidFill>
                <a:schemeClr val="bg1"/>
              </a:solidFill>
            </a:endParaRPr>
          </a:p>
        </p:txBody>
      </p:sp>
      <p:pic>
        <p:nvPicPr>
          <p:cNvPr id="4" name="D603008E-B6BA-4531-BF52-E6F90CB84FF7" descr="9777CB52-3C3C-4935-A044-1B58B0C75B77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41" y="8477200"/>
            <a:ext cx="1575323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1" descr="logo arr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8624" y="9197280"/>
            <a:ext cx="4465487" cy="540060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íle pro rok 2018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1022400"/>
          </a:xfrm>
          <a:prstGeom prst="rect">
            <a:avLst/>
          </a:prstGeom>
          <a:solidFill>
            <a:schemeClr val="tx1"/>
          </a:solidFill>
          <a:ln w="12700">
            <a:miter lim="400000"/>
          </a:ln>
        </p:spPr>
        <p:txBody>
          <a:bodyPr lIns="50800" tIns="50800" rIns="50800" bIns="50800" anchor="ctr">
            <a:normAutofit/>
          </a:bodyPr>
          <a:lstStyle/>
          <a:p>
            <a:r>
              <a:rPr lang="cs-CZ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Naplnění </a:t>
            </a:r>
            <a:r>
              <a:rPr 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cílů</a:t>
            </a:r>
            <a:r>
              <a:rPr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sz="4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pro </a:t>
            </a:r>
            <a:r>
              <a:rPr sz="40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rok</a:t>
            </a:r>
            <a:r>
              <a:rPr sz="4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2018</a:t>
            </a:r>
          </a:p>
        </p:txBody>
      </p:sp>
      <p:sp>
        <p:nvSpPr>
          <p:cNvPr id="132" name="2) Nastavení konceptu pravidelných akcí na propagaci podnikání i služeb pro začínající podnikatelské záměry + realizace min 5 akcí…"/>
          <p:cNvSpPr txBox="1">
            <a:spLocks noGrp="1"/>
          </p:cNvSpPr>
          <p:nvPr>
            <p:ph type="body" idx="1"/>
          </p:nvPr>
        </p:nvSpPr>
        <p:spPr>
          <a:xfrm>
            <a:off x="453728" y="1564432"/>
            <a:ext cx="12097344" cy="7848872"/>
          </a:xfrm>
          <a:prstGeom prst="rect">
            <a:avLst/>
          </a:prstGeom>
          <a:solidFill>
            <a:schemeClr val="tx1"/>
          </a:solidFill>
        </p:spPr>
        <p:txBody>
          <a:bodyPr anchor="t">
            <a:normAutofit/>
          </a:bodyPr>
          <a:lstStyle/>
          <a:p>
            <a:pPr marL="0" indent="0" defTabSz="368045">
              <a:spcBef>
                <a:spcPts val="0"/>
              </a:spcBef>
              <a:buSzTx/>
              <a:buNone/>
              <a:defRPr sz="189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sz="3000" b="1" dirty="0">
                <a:solidFill>
                  <a:schemeClr val="bg1"/>
                </a:solidFill>
              </a:rPr>
              <a:t>2) </a:t>
            </a:r>
            <a:r>
              <a:rPr sz="3000" b="1" dirty="0" err="1">
                <a:solidFill>
                  <a:schemeClr val="bg1"/>
                </a:solidFill>
                <a:sym typeface="Helvetica Neue"/>
              </a:rPr>
              <a:t>Nastavení</a:t>
            </a:r>
            <a:r>
              <a:rPr sz="3000" b="1" dirty="0">
                <a:solidFill>
                  <a:schemeClr val="bg1"/>
                </a:solidFill>
                <a:sym typeface="Helvetica Neue"/>
              </a:rPr>
              <a:t> </a:t>
            </a:r>
            <a:r>
              <a:rPr sz="3000" b="1" dirty="0" err="1">
                <a:solidFill>
                  <a:schemeClr val="bg1"/>
                </a:solidFill>
                <a:sym typeface="Helvetica Neue"/>
              </a:rPr>
              <a:t>konceptu</a:t>
            </a:r>
            <a:r>
              <a:rPr sz="3000" b="1" dirty="0">
                <a:solidFill>
                  <a:schemeClr val="bg1"/>
                </a:solidFill>
                <a:sym typeface="Helvetica Neue"/>
              </a:rPr>
              <a:t> </a:t>
            </a:r>
            <a:r>
              <a:rPr sz="3000" b="1" dirty="0" err="1">
                <a:solidFill>
                  <a:schemeClr val="bg1"/>
                </a:solidFill>
                <a:sym typeface="Helvetica Neue"/>
              </a:rPr>
              <a:t>pravidelných</a:t>
            </a:r>
            <a:r>
              <a:rPr sz="3000" b="1" dirty="0">
                <a:solidFill>
                  <a:schemeClr val="bg1"/>
                </a:solidFill>
                <a:sym typeface="Helvetica Neue"/>
              </a:rPr>
              <a:t> </a:t>
            </a:r>
            <a:r>
              <a:rPr sz="3000" b="1" dirty="0" err="1">
                <a:solidFill>
                  <a:schemeClr val="bg1"/>
                </a:solidFill>
                <a:sym typeface="Helvetica Neue"/>
              </a:rPr>
              <a:t>akcí</a:t>
            </a:r>
            <a:r>
              <a:rPr sz="3000" b="1" dirty="0">
                <a:solidFill>
                  <a:schemeClr val="bg1"/>
                </a:solidFill>
                <a:sym typeface="Helvetica Neue"/>
              </a:rPr>
              <a:t> </a:t>
            </a:r>
            <a:r>
              <a:rPr sz="3000" b="1" dirty="0" err="1">
                <a:solidFill>
                  <a:schemeClr val="bg1"/>
                </a:solidFill>
                <a:sym typeface="Helvetica Neue"/>
              </a:rPr>
              <a:t>na</a:t>
            </a:r>
            <a:r>
              <a:rPr sz="3000" b="1" dirty="0">
                <a:solidFill>
                  <a:schemeClr val="bg1"/>
                </a:solidFill>
                <a:sym typeface="Helvetica Neue"/>
              </a:rPr>
              <a:t> </a:t>
            </a:r>
            <a:r>
              <a:rPr sz="3000" b="1" dirty="0" err="1">
                <a:solidFill>
                  <a:schemeClr val="bg1"/>
                </a:solidFill>
                <a:sym typeface="Helvetica Neue"/>
              </a:rPr>
              <a:t>propagaci</a:t>
            </a:r>
            <a:r>
              <a:rPr sz="3000" b="1" dirty="0">
                <a:solidFill>
                  <a:schemeClr val="bg1"/>
                </a:solidFill>
                <a:sym typeface="Helvetica Neue"/>
              </a:rPr>
              <a:t> </a:t>
            </a:r>
            <a:r>
              <a:rPr sz="3000" b="1" dirty="0" err="1">
                <a:solidFill>
                  <a:schemeClr val="bg1"/>
                </a:solidFill>
                <a:sym typeface="Helvetica Neue"/>
              </a:rPr>
              <a:t>podnikání</a:t>
            </a:r>
            <a:r>
              <a:rPr sz="3000" b="1" dirty="0">
                <a:solidFill>
                  <a:schemeClr val="bg1"/>
                </a:solidFill>
                <a:sym typeface="Helvetica Neue"/>
              </a:rPr>
              <a:t> </a:t>
            </a:r>
            <a:r>
              <a:rPr sz="3000" b="1" dirty="0" err="1">
                <a:solidFill>
                  <a:schemeClr val="bg1"/>
                </a:solidFill>
                <a:sym typeface="Helvetica Neue"/>
              </a:rPr>
              <a:t>i</a:t>
            </a:r>
            <a:r>
              <a:rPr sz="3000" b="1" dirty="0">
                <a:solidFill>
                  <a:schemeClr val="bg1"/>
                </a:solidFill>
                <a:sym typeface="Helvetica Neue"/>
              </a:rPr>
              <a:t> </a:t>
            </a:r>
            <a:r>
              <a:rPr sz="3000" b="1" dirty="0" err="1">
                <a:solidFill>
                  <a:schemeClr val="bg1"/>
                </a:solidFill>
                <a:sym typeface="Helvetica Neue"/>
              </a:rPr>
              <a:t>služeb</a:t>
            </a:r>
            <a:r>
              <a:rPr sz="3000" b="1" dirty="0">
                <a:solidFill>
                  <a:schemeClr val="bg1"/>
                </a:solidFill>
                <a:sym typeface="Helvetica Neue"/>
              </a:rPr>
              <a:t> pro </a:t>
            </a:r>
            <a:r>
              <a:rPr sz="3000" b="1" dirty="0" err="1">
                <a:solidFill>
                  <a:schemeClr val="bg1"/>
                </a:solidFill>
                <a:sym typeface="Helvetica Neue"/>
              </a:rPr>
              <a:t>začínající</a:t>
            </a:r>
            <a:r>
              <a:rPr sz="3000" b="1" dirty="0">
                <a:solidFill>
                  <a:schemeClr val="bg1"/>
                </a:solidFill>
                <a:sym typeface="Helvetica Neue"/>
              </a:rPr>
              <a:t> </a:t>
            </a:r>
            <a:r>
              <a:rPr sz="3000" b="1" dirty="0" err="1">
                <a:solidFill>
                  <a:schemeClr val="bg1"/>
                </a:solidFill>
                <a:sym typeface="Helvetica Neue"/>
              </a:rPr>
              <a:t>podnikatelské</a:t>
            </a:r>
            <a:r>
              <a:rPr sz="3000" b="1" dirty="0">
                <a:solidFill>
                  <a:schemeClr val="bg1"/>
                </a:solidFill>
                <a:sym typeface="Helvetica Neue"/>
              </a:rPr>
              <a:t> </a:t>
            </a:r>
            <a:r>
              <a:rPr sz="3000" b="1" dirty="0" err="1">
                <a:solidFill>
                  <a:schemeClr val="bg1"/>
                </a:solidFill>
                <a:sym typeface="Helvetica Neue"/>
              </a:rPr>
              <a:t>záměry</a:t>
            </a:r>
            <a:r>
              <a:rPr sz="3000" b="1" dirty="0">
                <a:solidFill>
                  <a:schemeClr val="bg1"/>
                </a:solidFill>
                <a:sym typeface="Helvetica Neue"/>
              </a:rPr>
              <a:t> + </a:t>
            </a:r>
            <a:r>
              <a:rPr sz="3000" b="1" dirty="0" err="1">
                <a:solidFill>
                  <a:schemeClr val="bg1"/>
                </a:solidFill>
                <a:sym typeface="Helvetica Neue"/>
              </a:rPr>
              <a:t>realizace</a:t>
            </a:r>
            <a:r>
              <a:rPr sz="3000" b="1" dirty="0">
                <a:solidFill>
                  <a:schemeClr val="bg1"/>
                </a:solidFill>
                <a:sym typeface="Helvetica Neue"/>
              </a:rPr>
              <a:t> min 5 </a:t>
            </a:r>
            <a:r>
              <a:rPr sz="3000" b="1" dirty="0" err="1">
                <a:solidFill>
                  <a:schemeClr val="bg1"/>
                </a:solidFill>
                <a:sym typeface="Helvetica Neue"/>
              </a:rPr>
              <a:t>akcí</a:t>
            </a:r>
            <a:endParaRPr sz="3000" b="1" dirty="0">
              <a:solidFill>
                <a:schemeClr val="bg1"/>
              </a:solidFill>
              <a:sym typeface="Helvetica Neue"/>
            </a:endParaRPr>
          </a:p>
          <a:p>
            <a:pPr marL="0" indent="0" defTabSz="368045">
              <a:spcBef>
                <a:spcPts val="0"/>
              </a:spcBef>
              <a:buSzTx/>
              <a:buNone/>
              <a:defRPr sz="189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b="1" dirty="0">
              <a:solidFill>
                <a:schemeClr val="bg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71283" indent="-271283" algn="just" defTabSz="288036">
              <a:lnSpc>
                <a:spcPct val="175000"/>
              </a:lnSpc>
              <a:spcBef>
                <a:spcPts val="0"/>
              </a:spcBef>
              <a:defRPr sz="1953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 u="sng" dirty="0" err="1">
                <a:solidFill>
                  <a:schemeClr val="bg1"/>
                </a:solidFill>
                <a:latin typeface="+mn-lt"/>
              </a:rPr>
              <a:t>IoT</a:t>
            </a:r>
            <a:r>
              <a:rPr b="1" u="sng" dirty="0">
                <a:solidFill>
                  <a:schemeClr val="bg1"/>
                </a:solidFill>
                <a:latin typeface="+mn-lt"/>
              </a:rPr>
              <a:t> Hackathon</a:t>
            </a:r>
            <a:r>
              <a:rPr b="1" dirty="0">
                <a:solidFill>
                  <a:schemeClr val="bg1"/>
                </a:solidFill>
                <a:latin typeface="+mn-lt"/>
              </a:rPr>
              <a:t> </a:t>
            </a:r>
            <a:r>
              <a:rPr dirty="0">
                <a:solidFill>
                  <a:schemeClr val="bg1"/>
                </a:solidFill>
                <a:latin typeface="+mn-lt"/>
              </a:rPr>
              <a:t>– </a:t>
            </a:r>
            <a:r>
              <a:rPr dirty="0" err="1">
                <a:solidFill>
                  <a:schemeClr val="bg1"/>
                </a:solidFill>
                <a:latin typeface="+mn-lt"/>
              </a:rPr>
              <a:t>soutěž</a:t>
            </a:r>
            <a:r>
              <a:rPr dirty="0">
                <a:solidFill>
                  <a:schemeClr val="bg1"/>
                </a:solidFill>
                <a:latin typeface="+mn-lt"/>
              </a:rPr>
              <a:t> </a:t>
            </a:r>
            <a:r>
              <a:rPr dirty="0" err="1">
                <a:solidFill>
                  <a:schemeClr val="bg1"/>
                </a:solidFill>
                <a:latin typeface="+mn-lt"/>
              </a:rPr>
              <a:t>ve</a:t>
            </a:r>
            <a:r>
              <a:rPr dirty="0">
                <a:solidFill>
                  <a:schemeClr val="bg1"/>
                </a:solidFill>
                <a:latin typeface="+mn-lt"/>
              </a:rPr>
              <a:t> </a:t>
            </a:r>
            <a:r>
              <a:rPr dirty="0" err="1">
                <a:solidFill>
                  <a:schemeClr val="bg1"/>
                </a:solidFill>
                <a:latin typeface="+mn-lt"/>
              </a:rPr>
              <a:t>spolupráci</a:t>
            </a:r>
            <a:r>
              <a:rPr dirty="0">
                <a:solidFill>
                  <a:schemeClr val="bg1"/>
                </a:solidFill>
                <a:latin typeface="+mn-lt"/>
              </a:rPr>
              <a:t> s </a:t>
            </a:r>
            <a:r>
              <a:rPr dirty="0" err="1">
                <a:solidFill>
                  <a:schemeClr val="bg1"/>
                </a:solidFill>
                <a:latin typeface="+mn-lt"/>
              </a:rPr>
              <a:t>Českými</a:t>
            </a:r>
            <a:r>
              <a:rPr dirty="0">
                <a:solidFill>
                  <a:schemeClr val="bg1"/>
                </a:solidFill>
                <a:latin typeface="+mn-lt"/>
              </a:rPr>
              <a:t> </a:t>
            </a:r>
            <a:r>
              <a:rPr dirty="0" err="1">
                <a:solidFill>
                  <a:schemeClr val="bg1"/>
                </a:solidFill>
                <a:latin typeface="+mn-lt"/>
              </a:rPr>
              <a:t>radiokomunikacemi</a:t>
            </a:r>
            <a:r>
              <a:rPr dirty="0">
                <a:solidFill>
                  <a:schemeClr val="bg1"/>
                </a:solidFill>
                <a:latin typeface="+mn-lt"/>
              </a:rPr>
              <a:t> </a:t>
            </a:r>
            <a:r>
              <a:rPr dirty="0" err="1">
                <a:solidFill>
                  <a:schemeClr val="bg1"/>
                </a:solidFill>
                <a:latin typeface="+mn-lt"/>
              </a:rPr>
              <a:t>na</a:t>
            </a:r>
            <a:r>
              <a:rPr dirty="0">
                <a:solidFill>
                  <a:schemeClr val="bg1"/>
                </a:solidFill>
                <a:latin typeface="+mn-lt"/>
              </a:rPr>
              <a:t> </a:t>
            </a:r>
            <a:r>
              <a:rPr dirty="0" err="1">
                <a:solidFill>
                  <a:schemeClr val="bg1"/>
                </a:solidFill>
                <a:latin typeface="+mn-lt"/>
              </a:rPr>
              <a:t>vytvoření</a:t>
            </a:r>
            <a:r>
              <a:rPr dirty="0">
                <a:solidFill>
                  <a:schemeClr val="bg1"/>
                </a:solidFill>
                <a:latin typeface="+mn-lt"/>
              </a:rPr>
              <a:t> </a:t>
            </a:r>
            <a:r>
              <a:rPr dirty="0" err="1">
                <a:solidFill>
                  <a:schemeClr val="bg1"/>
                </a:solidFill>
                <a:latin typeface="+mn-lt"/>
              </a:rPr>
              <a:t>aplikací</a:t>
            </a:r>
            <a:r>
              <a:rPr dirty="0">
                <a:solidFill>
                  <a:schemeClr val="bg1"/>
                </a:solidFill>
                <a:latin typeface="+mn-lt"/>
              </a:rPr>
              <a:t> pro </a:t>
            </a:r>
            <a:r>
              <a:rPr dirty="0" err="1">
                <a:solidFill>
                  <a:schemeClr val="bg1"/>
                </a:solidFill>
                <a:latin typeface="+mn-lt"/>
              </a:rPr>
              <a:t>LoRa</a:t>
            </a:r>
            <a:r>
              <a:rPr dirty="0">
                <a:solidFill>
                  <a:schemeClr val="bg1"/>
                </a:solidFill>
                <a:latin typeface="+mn-lt"/>
              </a:rPr>
              <a:t> WAN a </a:t>
            </a:r>
            <a:r>
              <a:rPr dirty="0" err="1">
                <a:solidFill>
                  <a:schemeClr val="bg1"/>
                </a:solidFill>
                <a:latin typeface="+mn-lt"/>
              </a:rPr>
              <a:t>propojení</a:t>
            </a:r>
            <a:r>
              <a:rPr dirty="0">
                <a:solidFill>
                  <a:schemeClr val="bg1"/>
                </a:solidFill>
                <a:latin typeface="+mn-lt"/>
              </a:rPr>
              <a:t> s </a:t>
            </a:r>
            <a:r>
              <a:rPr dirty="0" err="1">
                <a:solidFill>
                  <a:schemeClr val="bg1"/>
                </a:solidFill>
                <a:latin typeface="+mn-lt"/>
              </a:rPr>
              <a:t>IoT</a:t>
            </a:r>
            <a:endParaRPr dirty="0">
              <a:solidFill>
                <a:schemeClr val="bg1"/>
              </a:solidFill>
              <a:latin typeface="+mn-lt"/>
            </a:endParaRPr>
          </a:p>
          <a:p>
            <a:pPr marL="271283" indent="-271283" algn="just" defTabSz="288036">
              <a:lnSpc>
                <a:spcPct val="175000"/>
              </a:lnSpc>
              <a:spcBef>
                <a:spcPts val="0"/>
              </a:spcBef>
              <a:defRPr sz="1953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 u="sng" dirty="0" err="1">
                <a:solidFill>
                  <a:schemeClr val="bg1"/>
                </a:solidFill>
                <a:latin typeface="+mn-lt"/>
              </a:rPr>
              <a:t>Podnikatelská</a:t>
            </a:r>
            <a:r>
              <a:rPr b="1" u="sng" dirty="0">
                <a:solidFill>
                  <a:schemeClr val="bg1"/>
                </a:solidFill>
                <a:latin typeface="+mn-lt"/>
              </a:rPr>
              <a:t> </a:t>
            </a:r>
            <a:r>
              <a:rPr b="1" u="sng" dirty="0" err="1">
                <a:solidFill>
                  <a:schemeClr val="bg1"/>
                </a:solidFill>
                <a:latin typeface="+mn-lt"/>
              </a:rPr>
              <a:t>průpravka</a:t>
            </a:r>
            <a:r>
              <a:rPr b="1" dirty="0">
                <a:solidFill>
                  <a:schemeClr val="bg1"/>
                </a:solidFill>
                <a:latin typeface="+mn-lt"/>
              </a:rPr>
              <a:t> </a:t>
            </a:r>
            <a:r>
              <a:rPr dirty="0">
                <a:solidFill>
                  <a:schemeClr val="bg1"/>
                </a:solidFill>
                <a:latin typeface="+mn-lt"/>
              </a:rPr>
              <a:t>- </a:t>
            </a:r>
            <a:r>
              <a:rPr dirty="0" smtClean="0">
                <a:solidFill>
                  <a:schemeClr val="bg1"/>
                </a:solidFill>
                <a:latin typeface="+mn-lt"/>
              </a:rPr>
              <a:t>2x</a:t>
            </a:r>
            <a:r>
              <a:rPr dirty="0">
                <a:solidFill>
                  <a:schemeClr val="bg1"/>
                </a:solidFill>
                <a:latin typeface="+mn-lt"/>
              </a:rPr>
              <a:t>, </a:t>
            </a:r>
            <a:r>
              <a:rPr dirty="0" err="1" smtClean="0">
                <a:solidFill>
                  <a:schemeClr val="bg1"/>
                </a:solidFill>
                <a:latin typeface="+mn-lt"/>
              </a:rPr>
              <a:t>týdenní</a:t>
            </a:r>
            <a:r>
              <a:rPr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dirty="0" err="1">
                <a:solidFill>
                  <a:schemeClr val="bg1"/>
                </a:solidFill>
                <a:latin typeface="+mn-lt"/>
              </a:rPr>
              <a:t>specializovaný</a:t>
            </a:r>
            <a:r>
              <a:rPr dirty="0">
                <a:solidFill>
                  <a:schemeClr val="bg1"/>
                </a:solidFill>
                <a:latin typeface="+mn-lt"/>
              </a:rPr>
              <a:t> program </a:t>
            </a:r>
            <a:r>
              <a:rPr dirty="0" err="1">
                <a:solidFill>
                  <a:schemeClr val="bg1"/>
                </a:solidFill>
                <a:latin typeface="+mn-lt"/>
              </a:rPr>
              <a:t>za</a:t>
            </a:r>
            <a:r>
              <a:rPr dirty="0">
                <a:solidFill>
                  <a:schemeClr val="bg1"/>
                </a:solidFill>
                <a:latin typeface="+mn-lt"/>
              </a:rPr>
              <a:t> </a:t>
            </a:r>
            <a:r>
              <a:rPr dirty="0" err="1">
                <a:solidFill>
                  <a:schemeClr val="bg1"/>
                </a:solidFill>
                <a:latin typeface="+mn-lt"/>
              </a:rPr>
              <a:t>účasti</a:t>
            </a:r>
            <a:r>
              <a:rPr dirty="0">
                <a:solidFill>
                  <a:schemeClr val="bg1"/>
                </a:solidFill>
                <a:latin typeface="+mn-lt"/>
              </a:rPr>
              <a:t> </a:t>
            </a:r>
            <a:r>
              <a:rPr dirty="0" err="1">
                <a:solidFill>
                  <a:schemeClr val="bg1"/>
                </a:solidFill>
                <a:latin typeface="+mn-lt"/>
              </a:rPr>
              <a:t>špičkových</a:t>
            </a:r>
            <a:r>
              <a:rPr dirty="0">
                <a:solidFill>
                  <a:schemeClr val="bg1"/>
                </a:solidFill>
                <a:latin typeface="+mn-lt"/>
              </a:rPr>
              <a:t> </a:t>
            </a:r>
            <a:r>
              <a:rPr dirty="0" err="1">
                <a:solidFill>
                  <a:schemeClr val="bg1"/>
                </a:solidFill>
                <a:latin typeface="+mn-lt"/>
              </a:rPr>
              <a:t>lektorů</a:t>
            </a:r>
            <a:r>
              <a:rPr dirty="0">
                <a:solidFill>
                  <a:schemeClr val="bg1"/>
                </a:solidFill>
                <a:latin typeface="+mn-lt"/>
              </a:rPr>
              <a:t> a </a:t>
            </a:r>
            <a:r>
              <a:rPr dirty="0" err="1">
                <a:solidFill>
                  <a:schemeClr val="bg1"/>
                </a:solidFill>
                <a:latin typeface="+mn-lt"/>
              </a:rPr>
              <a:t>podnikatelských</a:t>
            </a:r>
            <a:r>
              <a:rPr dirty="0">
                <a:solidFill>
                  <a:schemeClr val="bg1"/>
                </a:solidFill>
                <a:latin typeface="+mn-lt"/>
              </a:rPr>
              <a:t> </a:t>
            </a:r>
            <a:r>
              <a:rPr dirty="0" err="1">
                <a:solidFill>
                  <a:schemeClr val="bg1"/>
                </a:solidFill>
                <a:latin typeface="+mn-lt"/>
              </a:rPr>
              <a:t>osobností</a:t>
            </a:r>
            <a:endParaRPr dirty="0">
              <a:solidFill>
                <a:schemeClr val="bg1"/>
              </a:solidFill>
              <a:latin typeface="+mn-lt"/>
            </a:endParaRPr>
          </a:p>
          <a:p>
            <a:pPr marL="271283" indent="-271283" algn="just" defTabSz="288036">
              <a:lnSpc>
                <a:spcPct val="175000"/>
              </a:lnSpc>
              <a:spcBef>
                <a:spcPts val="0"/>
              </a:spcBef>
              <a:defRPr sz="1953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 u="sng" dirty="0" err="1" smtClean="0">
                <a:solidFill>
                  <a:schemeClr val="bg1"/>
                </a:solidFill>
                <a:latin typeface="+mn-lt"/>
              </a:rPr>
              <a:t>FuckUp</a:t>
            </a:r>
            <a:r>
              <a:rPr b="1" u="sng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b="1" u="sng" dirty="0">
                <a:solidFill>
                  <a:schemeClr val="bg1"/>
                </a:solidFill>
                <a:latin typeface="+mn-lt"/>
              </a:rPr>
              <a:t>Night</a:t>
            </a:r>
            <a:r>
              <a:rPr b="1" dirty="0">
                <a:solidFill>
                  <a:schemeClr val="bg1"/>
                </a:solidFill>
                <a:latin typeface="+mn-lt"/>
              </a:rPr>
              <a:t> </a:t>
            </a:r>
            <a:r>
              <a:rPr dirty="0">
                <a:solidFill>
                  <a:schemeClr val="bg1"/>
                </a:solidFill>
                <a:latin typeface="+mn-lt"/>
              </a:rPr>
              <a:t>– </a:t>
            </a:r>
            <a:r>
              <a:rPr lang="cs-CZ" dirty="0" smtClean="0">
                <a:solidFill>
                  <a:schemeClr val="bg1"/>
                </a:solidFill>
                <a:latin typeface="+mn-lt"/>
              </a:rPr>
              <a:t>2x, n</a:t>
            </a:r>
            <a:r>
              <a:rPr dirty="0" err="1" smtClean="0">
                <a:solidFill>
                  <a:schemeClr val="bg1"/>
                </a:solidFill>
                <a:latin typeface="+mn-lt"/>
              </a:rPr>
              <a:t>oc</a:t>
            </a:r>
            <a:r>
              <a:rPr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dirty="0" err="1" smtClean="0">
                <a:solidFill>
                  <a:schemeClr val="bg1"/>
                </a:solidFill>
                <a:latin typeface="+mn-lt"/>
              </a:rPr>
              <a:t>neúspěchů</a:t>
            </a:r>
            <a:r>
              <a:rPr dirty="0" smtClean="0">
                <a:solidFill>
                  <a:schemeClr val="bg1"/>
                </a:solidFill>
                <a:latin typeface="+mn-lt"/>
              </a:rPr>
              <a:t>, </a:t>
            </a:r>
            <a:r>
              <a:rPr dirty="0" err="1" smtClean="0">
                <a:solidFill>
                  <a:schemeClr val="bg1"/>
                </a:solidFill>
                <a:latin typeface="+mn-lt"/>
              </a:rPr>
              <a:t>úspěšní</a:t>
            </a:r>
            <a:r>
              <a:rPr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dirty="0" err="1">
                <a:solidFill>
                  <a:schemeClr val="bg1"/>
                </a:solidFill>
                <a:latin typeface="+mn-lt"/>
              </a:rPr>
              <a:t>podnikatelé</a:t>
            </a:r>
            <a:r>
              <a:rPr dirty="0">
                <a:solidFill>
                  <a:schemeClr val="bg1"/>
                </a:solidFill>
                <a:latin typeface="+mn-lt"/>
              </a:rPr>
              <a:t> </a:t>
            </a:r>
            <a:r>
              <a:rPr lang="cs-CZ" dirty="0" smtClean="0">
                <a:solidFill>
                  <a:schemeClr val="bg1"/>
                </a:solidFill>
                <a:latin typeface="+mn-lt"/>
              </a:rPr>
              <a:t>se </a:t>
            </a:r>
            <a:r>
              <a:rPr dirty="0" err="1" smtClean="0">
                <a:solidFill>
                  <a:schemeClr val="bg1"/>
                </a:solidFill>
                <a:latin typeface="+mn-lt"/>
              </a:rPr>
              <a:t>podílí</a:t>
            </a:r>
            <a:r>
              <a:rPr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dirty="0">
                <a:solidFill>
                  <a:schemeClr val="bg1"/>
                </a:solidFill>
                <a:latin typeface="+mn-lt"/>
              </a:rPr>
              <a:t>o </a:t>
            </a:r>
            <a:r>
              <a:rPr dirty="0" err="1">
                <a:solidFill>
                  <a:schemeClr val="bg1"/>
                </a:solidFill>
                <a:latin typeface="+mn-lt"/>
              </a:rPr>
              <a:t>své</a:t>
            </a:r>
            <a:r>
              <a:rPr dirty="0">
                <a:solidFill>
                  <a:schemeClr val="bg1"/>
                </a:solidFill>
                <a:latin typeface="+mn-lt"/>
              </a:rPr>
              <a:t> </a:t>
            </a:r>
            <a:r>
              <a:rPr dirty="0" err="1">
                <a:solidFill>
                  <a:schemeClr val="bg1"/>
                </a:solidFill>
                <a:latin typeface="+mn-lt"/>
              </a:rPr>
              <a:t>neúspěchy</a:t>
            </a:r>
            <a:r>
              <a:rPr dirty="0">
                <a:solidFill>
                  <a:schemeClr val="bg1"/>
                </a:solidFill>
                <a:latin typeface="+mn-lt"/>
              </a:rPr>
              <a:t>. </a:t>
            </a:r>
            <a:r>
              <a:rPr lang="cs-CZ" dirty="0" smtClean="0">
                <a:solidFill>
                  <a:schemeClr val="bg1"/>
                </a:solidFill>
                <a:latin typeface="+mn-lt"/>
              </a:rPr>
              <a:t>V</a:t>
            </a:r>
            <a:r>
              <a:rPr dirty="0" err="1" smtClean="0">
                <a:solidFill>
                  <a:schemeClr val="bg1"/>
                </a:solidFill>
                <a:latin typeface="+mn-lt"/>
              </a:rPr>
              <a:t>íce</a:t>
            </a:r>
            <a:r>
              <a:rPr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dirty="0" err="1">
                <a:solidFill>
                  <a:schemeClr val="bg1"/>
                </a:solidFill>
                <a:latin typeface="+mn-lt"/>
              </a:rPr>
              <a:t>než</a:t>
            </a:r>
            <a:r>
              <a:rPr dirty="0">
                <a:solidFill>
                  <a:schemeClr val="bg1"/>
                </a:solidFill>
                <a:latin typeface="+mn-lt"/>
              </a:rPr>
              <a:t> 200 </a:t>
            </a:r>
            <a:r>
              <a:rPr dirty="0" err="1" smtClean="0">
                <a:solidFill>
                  <a:schemeClr val="bg1"/>
                </a:solidFill>
                <a:latin typeface="+mn-lt"/>
              </a:rPr>
              <a:t>návštěvník</a:t>
            </a:r>
            <a:r>
              <a:rPr lang="cs-CZ" dirty="0" smtClean="0">
                <a:solidFill>
                  <a:schemeClr val="bg1"/>
                </a:solidFill>
                <a:latin typeface="+mn-lt"/>
              </a:rPr>
              <a:t>ů</a:t>
            </a:r>
            <a:r>
              <a:rPr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cs-CZ" dirty="0" smtClean="0">
                <a:solidFill>
                  <a:schemeClr val="bg1"/>
                </a:solidFill>
                <a:latin typeface="+mn-lt"/>
              </a:rPr>
              <a:t>na každé akci</a:t>
            </a:r>
            <a:endParaRPr dirty="0">
              <a:solidFill>
                <a:schemeClr val="bg1"/>
              </a:solidFill>
              <a:latin typeface="+mn-lt"/>
            </a:endParaRPr>
          </a:p>
          <a:p>
            <a:pPr marL="271283" indent="-271283" algn="just" defTabSz="288036">
              <a:lnSpc>
                <a:spcPct val="175000"/>
              </a:lnSpc>
              <a:spcBef>
                <a:spcPts val="0"/>
              </a:spcBef>
              <a:defRPr sz="1953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 u="sng" dirty="0" err="1" smtClean="0">
                <a:solidFill>
                  <a:schemeClr val="bg1"/>
                </a:solidFill>
                <a:latin typeface="+mn-lt"/>
              </a:rPr>
              <a:t>Soutěž</a:t>
            </a:r>
            <a:r>
              <a:rPr b="1" u="sng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b="1" u="sng" dirty="0">
                <a:solidFill>
                  <a:schemeClr val="bg1"/>
                </a:solidFill>
                <a:latin typeface="+mn-lt"/>
              </a:rPr>
              <a:t>a </a:t>
            </a:r>
            <a:r>
              <a:rPr b="1" u="sng" dirty="0" err="1">
                <a:solidFill>
                  <a:schemeClr val="bg1"/>
                </a:solidFill>
                <a:latin typeface="+mn-lt"/>
              </a:rPr>
              <a:t>podnikej</a:t>
            </a:r>
            <a:r>
              <a:rPr b="1" dirty="0">
                <a:solidFill>
                  <a:schemeClr val="bg1"/>
                </a:solidFill>
                <a:latin typeface="+mn-lt"/>
              </a:rPr>
              <a:t> </a:t>
            </a:r>
            <a:r>
              <a:rPr dirty="0">
                <a:solidFill>
                  <a:schemeClr val="bg1"/>
                </a:solidFill>
                <a:latin typeface="+mn-lt"/>
              </a:rPr>
              <a:t>- </a:t>
            </a:r>
            <a:r>
              <a:rPr dirty="0" err="1">
                <a:solidFill>
                  <a:schemeClr val="bg1"/>
                </a:solidFill>
                <a:latin typeface="+mn-lt"/>
              </a:rPr>
              <a:t>celostátní</a:t>
            </a:r>
            <a:r>
              <a:rPr dirty="0">
                <a:solidFill>
                  <a:schemeClr val="bg1"/>
                </a:solidFill>
                <a:latin typeface="+mn-lt"/>
              </a:rPr>
              <a:t> </a:t>
            </a:r>
            <a:r>
              <a:rPr dirty="0" err="1">
                <a:solidFill>
                  <a:schemeClr val="bg1"/>
                </a:solidFill>
                <a:latin typeface="+mn-lt"/>
              </a:rPr>
              <a:t>podnikatelská</a:t>
            </a:r>
            <a:r>
              <a:rPr dirty="0">
                <a:solidFill>
                  <a:schemeClr val="bg1"/>
                </a:solidFill>
                <a:latin typeface="+mn-lt"/>
              </a:rPr>
              <a:t> </a:t>
            </a:r>
            <a:r>
              <a:rPr dirty="0" err="1">
                <a:solidFill>
                  <a:schemeClr val="bg1"/>
                </a:solidFill>
                <a:latin typeface="+mn-lt"/>
              </a:rPr>
              <a:t>soutěž</a:t>
            </a:r>
            <a:r>
              <a:rPr dirty="0">
                <a:solidFill>
                  <a:schemeClr val="bg1"/>
                </a:solidFill>
                <a:latin typeface="+mn-lt"/>
              </a:rPr>
              <a:t> pro </a:t>
            </a:r>
            <a:r>
              <a:rPr dirty="0" err="1">
                <a:solidFill>
                  <a:schemeClr val="bg1"/>
                </a:solidFill>
                <a:latin typeface="+mn-lt"/>
              </a:rPr>
              <a:t>středoškoláky</a:t>
            </a:r>
            <a:r>
              <a:rPr dirty="0">
                <a:solidFill>
                  <a:schemeClr val="bg1"/>
                </a:solidFill>
                <a:latin typeface="+mn-lt"/>
              </a:rPr>
              <a:t>, </a:t>
            </a:r>
            <a:r>
              <a:rPr dirty="0" err="1">
                <a:solidFill>
                  <a:schemeClr val="bg1"/>
                </a:solidFill>
                <a:latin typeface="+mn-lt"/>
              </a:rPr>
              <a:t>krajské</a:t>
            </a:r>
            <a:r>
              <a:rPr dirty="0">
                <a:solidFill>
                  <a:schemeClr val="bg1"/>
                </a:solidFill>
                <a:latin typeface="+mn-lt"/>
              </a:rPr>
              <a:t> </a:t>
            </a:r>
            <a:r>
              <a:rPr dirty="0" err="1">
                <a:solidFill>
                  <a:schemeClr val="bg1"/>
                </a:solidFill>
                <a:latin typeface="+mn-lt"/>
              </a:rPr>
              <a:t>finále</a:t>
            </a:r>
            <a:r>
              <a:rPr dirty="0">
                <a:solidFill>
                  <a:schemeClr val="bg1"/>
                </a:solidFill>
                <a:latin typeface="+mn-lt"/>
              </a:rPr>
              <a:t> se </a:t>
            </a:r>
            <a:r>
              <a:rPr dirty="0" err="1">
                <a:solidFill>
                  <a:schemeClr val="bg1"/>
                </a:solidFill>
                <a:latin typeface="+mn-lt"/>
              </a:rPr>
              <a:t>koná</a:t>
            </a:r>
            <a:r>
              <a:rPr dirty="0">
                <a:solidFill>
                  <a:schemeClr val="bg1"/>
                </a:solidFill>
                <a:latin typeface="+mn-lt"/>
              </a:rPr>
              <a:t> 19.12.2018</a:t>
            </a:r>
          </a:p>
          <a:p>
            <a:pPr marL="271283" indent="-271283" algn="just" defTabSz="288036">
              <a:lnSpc>
                <a:spcPct val="175000"/>
              </a:lnSpc>
              <a:spcBef>
                <a:spcPts val="0"/>
              </a:spcBef>
              <a:defRPr sz="1953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 u="sng" dirty="0" err="1" smtClean="0">
                <a:solidFill>
                  <a:schemeClr val="bg1"/>
                </a:solidFill>
                <a:latin typeface="+mn-lt"/>
              </a:rPr>
              <a:t>Podnikni</a:t>
            </a:r>
            <a:r>
              <a:rPr b="1" u="sng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b="1" u="sng" dirty="0">
                <a:solidFill>
                  <a:schemeClr val="bg1"/>
                </a:solidFill>
                <a:latin typeface="+mn-lt"/>
              </a:rPr>
              <a:t>to</a:t>
            </a:r>
            <a:r>
              <a:rPr dirty="0">
                <a:solidFill>
                  <a:schemeClr val="bg1"/>
                </a:solidFill>
                <a:latin typeface="+mn-lt"/>
              </a:rPr>
              <a:t> - 8-mi </a:t>
            </a:r>
            <a:r>
              <a:rPr dirty="0" err="1">
                <a:solidFill>
                  <a:schemeClr val="bg1"/>
                </a:solidFill>
                <a:latin typeface="+mn-lt"/>
              </a:rPr>
              <a:t>týdenní</a:t>
            </a:r>
            <a:r>
              <a:rPr dirty="0">
                <a:solidFill>
                  <a:schemeClr val="bg1"/>
                </a:solidFill>
                <a:latin typeface="+mn-lt"/>
              </a:rPr>
              <a:t> </a:t>
            </a:r>
            <a:r>
              <a:rPr dirty="0" err="1">
                <a:solidFill>
                  <a:schemeClr val="bg1"/>
                </a:solidFill>
                <a:latin typeface="+mn-lt"/>
              </a:rPr>
              <a:t>podnikatelský</a:t>
            </a:r>
            <a:r>
              <a:rPr dirty="0">
                <a:solidFill>
                  <a:schemeClr val="bg1"/>
                </a:solidFill>
                <a:latin typeface="+mn-lt"/>
              </a:rPr>
              <a:t> </a:t>
            </a:r>
            <a:r>
              <a:rPr dirty="0" err="1">
                <a:solidFill>
                  <a:schemeClr val="bg1"/>
                </a:solidFill>
                <a:latin typeface="+mn-lt"/>
              </a:rPr>
              <a:t>kurz</a:t>
            </a:r>
            <a:r>
              <a:rPr dirty="0">
                <a:solidFill>
                  <a:schemeClr val="bg1"/>
                </a:solidFill>
                <a:latin typeface="+mn-lt"/>
              </a:rPr>
              <a:t> pro </a:t>
            </a:r>
            <a:r>
              <a:rPr dirty="0" err="1">
                <a:solidFill>
                  <a:schemeClr val="bg1"/>
                </a:solidFill>
                <a:latin typeface="+mn-lt"/>
              </a:rPr>
              <a:t>studenty</a:t>
            </a:r>
            <a:r>
              <a:rPr dirty="0">
                <a:solidFill>
                  <a:schemeClr val="bg1"/>
                </a:solidFill>
                <a:latin typeface="+mn-lt"/>
              </a:rPr>
              <a:t> </a:t>
            </a:r>
            <a:r>
              <a:rPr lang="cs-CZ" dirty="0" smtClean="0">
                <a:solidFill>
                  <a:schemeClr val="bg1"/>
                </a:solidFill>
                <a:latin typeface="+mn-lt"/>
              </a:rPr>
              <a:t>VŠ</a:t>
            </a:r>
            <a:r>
              <a:rPr dirty="0" smtClean="0">
                <a:solidFill>
                  <a:schemeClr val="bg1"/>
                </a:solidFill>
                <a:latin typeface="+mn-lt"/>
              </a:rPr>
              <a:t>, </a:t>
            </a:r>
            <a:endParaRPr dirty="0">
              <a:solidFill>
                <a:schemeClr val="bg1"/>
              </a:solidFill>
              <a:latin typeface="+mn-lt"/>
            </a:endParaRPr>
          </a:p>
          <a:p>
            <a:pPr marL="271283" indent="-271283" algn="just" defTabSz="288036">
              <a:lnSpc>
                <a:spcPct val="175000"/>
              </a:lnSpc>
              <a:spcBef>
                <a:spcPts val="0"/>
              </a:spcBef>
              <a:defRPr sz="1953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 u="sng" dirty="0" smtClean="0">
                <a:solidFill>
                  <a:schemeClr val="bg1"/>
                </a:solidFill>
                <a:latin typeface="+mn-lt"/>
              </a:rPr>
              <a:t>LBC </a:t>
            </a:r>
            <a:r>
              <a:rPr b="1" u="sng" dirty="0">
                <a:solidFill>
                  <a:schemeClr val="bg1"/>
                </a:solidFill>
                <a:latin typeface="+mn-lt"/>
              </a:rPr>
              <a:t>Makers</a:t>
            </a:r>
            <a:r>
              <a:rPr b="1" dirty="0">
                <a:solidFill>
                  <a:schemeClr val="bg1"/>
                </a:solidFill>
                <a:latin typeface="+mn-lt"/>
              </a:rPr>
              <a:t> </a:t>
            </a:r>
            <a:r>
              <a:rPr dirty="0">
                <a:solidFill>
                  <a:schemeClr val="bg1"/>
                </a:solidFill>
                <a:latin typeface="+mn-lt"/>
              </a:rPr>
              <a:t>- festival </a:t>
            </a:r>
            <a:r>
              <a:rPr dirty="0" err="1">
                <a:solidFill>
                  <a:schemeClr val="bg1"/>
                </a:solidFill>
                <a:latin typeface="+mn-lt"/>
              </a:rPr>
              <a:t>nových</a:t>
            </a:r>
            <a:r>
              <a:rPr dirty="0">
                <a:solidFill>
                  <a:schemeClr val="bg1"/>
                </a:solidFill>
                <a:latin typeface="+mn-lt"/>
              </a:rPr>
              <a:t> </a:t>
            </a:r>
            <a:r>
              <a:rPr dirty="0" err="1">
                <a:solidFill>
                  <a:schemeClr val="bg1"/>
                </a:solidFill>
                <a:latin typeface="+mn-lt"/>
              </a:rPr>
              <a:t>technologií</a:t>
            </a:r>
            <a:r>
              <a:rPr dirty="0">
                <a:solidFill>
                  <a:schemeClr val="bg1"/>
                </a:solidFill>
                <a:latin typeface="+mn-lt"/>
              </a:rPr>
              <a:t> pro </a:t>
            </a:r>
            <a:r>
              <a:rPr dirty="0" err="1">
                <a:solidFill>
                  <a:schemeClr val="bg1"/>
                </a:solidFill>
                <a:latin typeface="+mn-lt"/>
              </a:rPr>
              <a:t>děti</a:t>
            </a:r>
            <a:r>
              <a:rPr dirty="0">
                <a:solidFill>
                  <a:schemeClr val="bg1"/>
                </a:solidFill>
                <a:latin typeface="+mn-lt"/>
              </a:rPr>
              <a:t> a </a:t>
            </a:r>
            <a:r>
              <a:rPr dirty="0" err="1" smtClean="0">
                <a:solidFill>
                  <a:schemeClr val="bg1"/>
                </a:solidFill>
                <a:latin typeface="+mn-lt"/>
              </a:rPr>
              <a:t>rodiče</a:t>
            </a:r>
            <a:r>
              <a:rPr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dirty="0">
                <a:solidFill>
                  <a:schemeClr val="bg1"/>
                </a:solidFill>
                <a:latin typeface="+mn-lt"/>
              </a:rPr>
              <a:t>v </a:t>
            </a:r>
            <a:r>
              <a:rPr dirty="0" err="1">
                <a:solidFill>
                  <a:schemeClr val="bg1"/>
                </a:solidFill>
                <a:latin typeface="+mn-lt"/>
              </a:rPr>
              <a:t>rámci</a:t>
            </a:r>
            <a:r>
              <a:rPr dirty="0">
                <a:solidFill>
                  <a:schemeClr val="bg1"/>
                </a:solidFill>
                <a:latin typeface="+mn-lt"/>
              </a:rPr>
              <a:t> </a:t>
            </a:r>
            <a:r>
              <a:rPr dirty="0" err="1">
                <a:solidFill>
                  <a:schemeClr val="bg1"/>
                </a:solidFill>
                <a:latin typeface="+mn-lt"/>
              </a:rPr>
              <a:t>Celoevropské</a:t>
            </a:r>
            <a:r>
              <a:rPr dirty="0">
                <a:solidFill>
                  <a:schemeClr val="bg1"/>
                </a:solidFill>
                <a:latin typeface="+mn-lt"/>
              </a:rPr>
              <a:t> </a:t>
            </a:r>
            <a:r>
              <a:rPr dirty="0" err="1">
                <a:solidFill>
                  <a:schemeClr val="bg1"/>
                </a:solidFill>
                <a:latin typeface="+mn-lt"/>
              </a:rPr>
              <a:t>noci</a:t>
            </a:r>
            <a:r>
              <a:rPr dirty="0">
                <a:solidFill>
                  <a:schemeClr val="bg1"/>
                </a:solidFill>
                <a:latin typeface="+mn-lt"/>
              </a:rPr>
              <a:t> </a:t>
            </a:r>
            <a:r>
              <a:rPr dirty="0" err="1">
                <a:solidFill>
                  <a:schemeClr val="bg1"/>
                </a:solidFill>
                <a:latin typeface="+mn-lt"/>
              </a:rPr>
              <a:t>vědců</a:t>
            </a:r>
            <a:r>
              <a:rPr dirty="0">
                <a:solidFill>
                  <a:schemeClr val="bg1"/>
                </a:solidFill>
                <a:latin typeface="+mn-lt"/>
              </a:rPr>
              <a:t> - </a:t>
            </a:r>
            <a:r>
              <a:rPr dirty="0" err="1">
                <a:solidFill>
                  <a:schemeClr val="bg1"/>
                </a:solidFill>
                <a:latin typeface="+mn-lt"/>
              </a:rPr>
              <a:t>spolupráce</a:t>
            </a:r>
            <a:r>
              <a:rPr dirty="0">
                <a:solidFill>
                  <a:schemeClr val="bg1"/>
                </a:solidFill>
                <a:latin typeface="+mn-lt"/>
              </a:rPr>
              <a:t> se </a:t>
            </a:r>
            <a:r>
              <a:rPr dirty="0" err="1">
                <a:solidFill>
                  <a:schemeClr val="bg1"/>
                </a:solidFill>
                <a:latin typeface="+mn-lt"/>
              </a:rPr>
              <a:t>StartupYard</a:t>
            </a:r>
            <a:r>
              <a:rPr dirty="0">
                <a:solidFill>
                  <a:schemeClr val="bg1"/>
                </a:solidFill>
                <a:latin typeface="+mn-lt"/>
              </a:rPr>
              <a:t> a </a:t>
            </a:r>
            <a:r>
              <a:rPr dirty="0" err="1">
                <a:solidFill>
                  <a:schemeClr val="bg1"/>
                </a:solidFill>
                <a:latin typeface="+mn-lt"/>
              </a:rPr>
              <a:t>IQLandia</a:t>
            </a:r>
            <a:r>
              <a:rPr dirty="0">
                <a:solidFill>
                  <a:schemeClr val="bg1"/>
                </a:solidFill>
                <a:latin typeface="+mn-lt"/>
              </a:rPr>
              <a:t>.  </a:t>
            </a:r>
          </a:p>
          <a:p>
            <a:pPr marL="271283" indent="-271283" algn="just" defTabSz="288036">
              <a:lnSpc>
                <a:spcPct val="175000"/>
              </a:lnSpc>
              <a:spcBef>
                <a:spcPts val="0"/>
              </a:spcBef>
              <a:defRPr sz="1953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 u="sng" dirty="0" err="1" smtClean="0">
                <a:solidFill>
                  <a:schemeClr val="bg1"/>
                </a:solidFill>
                <a:latin typeface="+mn-lt"/>
              </a:rPr>
              <a:t>Podnikatelská</a:t>
            </a:r>
            <a:r>
              <a:rPr b="1" u="sng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b="1" u="sng" dirty="0">
                <a:solidFill>
                  <a:schemeClr val="bg1"/>
                </a:solidFill>
                <a:latin typeface="+mn-lt"/>
              </a:rPr>
              <a:t>ambulance</a:t>
            </a:r>
            <a:r>
              <a:rPr b="1" dirty="0">
                <a:solidFill>
                  <a:schemeClr val="bg1"/>
                </a:solidFill>
                <a:latin typeface="+mn-lt"/>
              </a:rPr>
              <a:t> </a:t>
            </a:r>
            <a:r>
              <a:rPr dirty="0" smtClean="0">
                <a:solidFill>
                  <a:schemeClr val="bg1"/>
                </a:solidFill>
                <a:latin typeface="+mn-lt"/>
              </a:rPr>
              <a:t>–</a:t>
            </a:r>
            <a:r>
              <a:rPr lang="cs-CZ" dirty="0" smtClean="0">
                <a:solidFill>
                  <a:schemeClr val="bg1"/>
                </a:solidFill>
                <a:latin typeface="+mn-lt"/>
              </a:rPr>
              <a:t> 25 klientů, </a:t>
            </a:r>
            <a:r>
              <a:rPr dirty="0" err="1" smtClean="0">
                <a:solidFill>
                  <a:schemeClr val="bg1"/>
                </a:solidFill>
                <a:latin typeface="+mn-lt"/>
              </a:rPr>
              <a:t>každý</a:t>
            </a:r>
            <a:r>
              <a:rPr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dirty="0" err="1" smtClean="0">
                <a:solidFill>
                  <a:schemeClr val="bg1"/>
                </a:solidFill>
                <a:latin typeface="+mn-lt"/>
              </a:rPr>
              <a:t>pátek</a:t>
            </a:r>
            <a:r>
              <a:rPr dirty="0" smtClean="0">
                <a:solidFill>
                  <a:schemeClr val="bg1"/>
                </a:solidFill>
                <a:latin typeface="+mn-lt"/>
              </a:rPr>
              <a:t>, pro </a:t>
            </a:r>
            <a:r>
              <a:rPr dirty="0" err="1">
                <a:solidFill>
                  <a:schemeClr val="bg1"/>
                </a:solidFill>
                <a:latin typeface="+mn-lt"/>
              </a:rPr>
              <a:t>zájemce</a:t>
            </a:r>
            <a:r>
              <a:rPr dirty="0">
                <a:solidFill>
                  <a:schemeClr val="bg1"/>
                </a:solidFill>
                <a:latin typeface="+mn-lt"/>
              </a:rPr>
              <a:t> o </a:t>
            </a:r>
            <a:r>
              <a:rPr dirty="0" err="1">
                <a:solidFill>
                  <a:schemeClr val="bg1"/>
                </a:solidFill>
                <a:latin typeface="+mn-lt"/>
              </a:rPr>
              <a:t>prvotní</a:t>
            </a:r>
            <a:r>
              <a:rPr dirty="0">
                <a:solidFill>
                  <a:schemeClr val="bg1"/>
                </a:solidFill>
                <a:latin typeface="+mn-lt"/>
              </a:rPr>
              <a:t> </a:t>
            </a:r>
            <a:r>
              <a:rPr dirty="0" err="1">
                <a:solidFill>
                  <a:schemeClr val="bg1"/>
                </a:solidFill>
                <a:latin typeface="+mn-lt"/>
              </a:rPr>
              <a:t>či</a:t>
            </a:r>
            <a:r>
              <a:rPr dirty="0">
                <a:solidFill>
                  <a:schemeClr val="bg1"/>
                </a:solidFill>
                <a:latin typeface="+mn-lt"/>
              </a:rPr>
              <a:t> </a:t>
            </a:r>
            <a:r>
              <a:rPr dirty="0" err="1">
                <a:solidFill>
                  <a:schemeClr val="bg1"/>
                </a:solidFill>
                <a:latin typeface="+mn-lt"/>
              </a:rPr>
              <a:t>opakované</a:t>
            </a:r>
            <a:r>
              <a:rPr dirty="0">
                <a:solidFill>
                  <a:schemeClr val="bg1"/>
                </a:solidFill>
                <a:latin typeface="+mn-lt"/>
              </a:rPr>
              <a:t> </a:t>
            </a:r>
            <a:r>
              <a:rPr dirty="0" err="1" smtClean="0">
                <a:solidFill>
                  <a:schemeClr val="bg1"/>
                </a:solidFill>
                <a:latin typeface="+mn-lt"/>
              </a:rPr>
              <a:t>konzultace</a:t>
            </a:r>
            <a:endParaRPr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D603008E-B6BA-4531-BF52-E6F90CB84FF7" descr="9777CB52-3C3C-4935-A044-1B58B0C75B7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41" y="8477200"/>
            <a:ext cx="1575323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1" descr="logo ar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8624" y="9197280"/>
            <a:ext cx="4465487" cy="540060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íle pro rok 2018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1022400"/>
          </a:xfrm>
          <a:prstGeom prst="rect">
            <a:avLst/>
          </a:prstGeom>
          <a:solidFill>
            <a:schemeClr val="tx1"/>
          </a:solidFill>
          <a:ln w="12700">
            <a:miter lim="400000"/>
          </a:ln>
        </p:spPr>
        <p:txBody>
          <a:bodyPr lIns="50800" tIns="50800" rIns="50800" bIns="50800" anchor="ctr">
            <a:normAutofit/>
          </a:bodyPr>
          <a:lstStyle/>
          <a:p>
            <a:r>
              <a:rPr lang="cs-CZ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Naplnění </a:t>
            </a:r>
            <a:r>
              <a:rPr 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cílů</a:t>
            </a:r>
            <a:r>
              <a:rPr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sz="4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pro </a:t>
            </a:r>
            <a:r>
              <a:rPr sz="40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rok</a:t>
            </a:r>
            <a:r>
              <a:rPr sz="4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2018</a:t>
            </a:r>
          </a:p>
        </p:txBody>
      </p:sp>
      <p:sp>
        <p:nvSpPr>
          <p:cNvPr id="132" name="2) Nastavení konceptu pravidelných akcí na propagaci podnikání i služeb pro začínající podnikatelské záměry + realizace min 5 akcí…"/>
          <p:cNvSpPr txBox="1">
            <a:spLocks noGrp="1"/>
          </p:cNvSpPr>
          <p:nvPr>
            <p:ph type="body" idx="1"/>
          </p:nvPr>
        </p:nvSpPr>
        <p:spPr>
          <a:xfrm>
            <a:off x="453728" y="1564432"/>
            <a:ext cx="12097344" cy="7848872"/>
          </a:xfrm>
          <a:prstGeom prst="rect">
            <a:avLst/>
          </a:prstGeom>
          <a:solidFill>
            <a:schemeClr val="tx1"/>
          </a:solidFill>
          <a:ln w="12700">
            <a:miter lim="400000"/>
          </a:ln>
        </p:spPr>
        <p:txBody>
          <a:bodyPr lIns="50800" tIns="50800" rIns="50800" bIns="50800" anchor="t">
            <a:normAutofit/>
          </a:bodyPr>
          <a:lstStyle/>
          <a:p>
            <a:pPr marL="0" indent="0">
              <a:buNone/>
            </a:pPr>
            <a:r>
              <a:rPr lang="de-DE" b="1" dirty="0">
                <a:solidFill>
                  <a:schemeClr val="bg1"/>
                </a:solidFill>
                <a:sym typeface="Helvetica Neue Medium"/>
              </a:rPr>
              <a:t>3) </a:t>
            </a:r>
            <a:r>
              <a:rPr lang="de-DE" b="1" dirty="0" err="1">
                <a:solidFill>
                  <a:schemeClr val="bg1"/>
                </a:solidFill>
                <a:sym typeface="Helvetica Neue Medium"/>
              </a:rPr>
              <a:t>Pravidelné</a:t>
            </a:r>
            <a:r>
              <a:rPr lang="de-DE" b="1" dirty="0">
                <a:solidFill>
                  <a:schemeClr val="bg1"/>
                </a:solidFill>
                <a:sym typeface="Helvetica Neue Medium"/>
              </a:rPr>
              <a:t> </a:t>
            </a:r>
            <a:r>
              <a:rPr lang="de-DE" b="1" dirty="0" err="1">
                <a:solidFill>
                  <a:schemeClr val="bg1"/>
                </a:solidFill>
                <a:sym typeface="Helvetica Neue Medium"/>
              </a:rPr>
              <a:t>informování</a:t>
            </a:r>
            <a:r>
              <a:rPr lang="de-DE" b="1" dirty="0">
                <a:solidFill>
                  <a:schemeClr val="bg1"/>
                </a:solidFill>
                <a:sym typeface="Helvetica Neue Medium"/>
              </a:rPr>
              <a:t> </a:t>
            </a:r>
            <a:r>
              <a:rPr lang="de-DE" b="1" dirty="0" err="1">
                <a:solidFill>
                  <a:schemeClr val="bg1"/>
                </a:solidFill>
                <a:sym typeface="Helvetica Neue Medium"/>
              </a:rPr>
              <a:t>veřejnosti</a:t>
            </a:r>
            <a:r>
              <a:rPr lang="de-DE" b="1" dirty="0">
                <a:solidFill>
                  <a:schemeClr val="bg1"/>
                </a:solidFill>
                <a:sym typeface="Helvetica Neue Medium"/>
              </a:rPr>
              <a:t> o </a:t>
            </a:r>
            <a:r>
              <a:rPr lang="de-DE" b="1" dirty="0" err="1">
                <a:solidFill>
                  <a:schemeClr val="bg1"/>
                </a:solidFill>
                <a:sym typeface="Helvetica Neue Medium"/>
              </a:rPr>
              <a:t>aktivitách</a:t>
            </a:r>
            <a:r>
              <a:rPr lang="de-DE" b="1" dirty="0">
                <a:solidFill>
                  <a:schemeClr val="bg1"/>
                </a:solidFill>
                <a:sym typeface="Helvetica Neue Medium"/>
              </a:rPr>
              <a:t> </a:t>
            </a:r>
            <a:r>
              <a:rPr lang="de-DE" b="1" dirty="0" err="1">
                <a:solidFill>
                  <a:schemeClr val="bg1"/>
                </a:solidFill>
                <a:sym typeface="Helvetica Neue Medium"/>
              </a:rPr>
              <a:t>Lipo.ink</a:t>
            </a:r>
            <a:r>
              <a:rPr lang="de-DE" b="1" dirty="0">
                <a:solidFill>
                  <a:schemeClr val="bg1"/>
                </a:solidFill>
                <a:sym typeface="Helvetica Neue Medium"/>
              </a:rPr>
              <a:t> </a:t>
            </a:r>
            <a:r>
              <a:rPr lang="de-DE" b="1" dirty="0" err="1">
                <a:solidFill>
                  <a:schemeClr val="bg1"/>
                </a:solidFill>
                <a:sym typeface="Helvetica Neue Medium"/>
              </a:rPr>
              <a:t>pomocí</a:t>
            </a:r>
            <a:r>
              <a:rPr lang="de-DE" b="1" dirty="0">
                <a:solidFill>
                  <a:schemeClr val="bg1"/>
                </a:solidFill>
                <a:sym typeface="Helvetica Neue Medium"/>
              </a:rPr>
              <a:t> </a:t>
            </a:r>
            <a:r>
              <a:rPr lang="de-DE" b="1" dirty="0" err="1">
                <a:solidFill>
                  <a:schemeClr val="bg1"/>
                </a:solidFill>
                <a:sym typeface="Helvetica Neue Medium"/>
              </a:rPr>
              <a:t>sociáln</a:t>
            </a:r>
            <a:r>
              <a:rPr lang="cs-CZ" b="1" dirty="0">
                <a:solidFill>
                  <a:schemeClr val="bg1"/>
                </a:solidFill>
                <a:sym typeface="Helvetica Neue Medium"/>
              </a:rPr>
              <a:t>í</a:t>
            </a:r>
            <a:r>
              <a:rPr lang="de-DE" b="1" dirty="0" err="1">
                <a:solidFill>
                  <a:schemeClr val="bg1"/>
                </a:solidFill>
                <a:sym typeface="Helvetica Neue Medium"/>
              </a:rPr>
              <a:t>ch</a:t>
            </a:r>
            <a:r>
              <a:rPr lang="de-DE" b="1" dirty="0">
                <a:solidFill>
                  <a:schemeClr val="bg1"/>
                </a:solidFill>
                <a:sym typeface="Helvetica Neue Medium"/>
              </a:rPr>
              <a:t> </a:t>
            </a:r>
            <a:r>
              <a:rPr lang="de-DE" b="1" dirty="0" err="1">
                <a:solidFill>
                  <a:schemeClr val="bg1"/>
                </a:solidFill>
                <a:sym typeface="Helvetica Neue Medium"/>
              </a:rPr>
              <a:t>sítí</a:t>
            </a:r>
            <a:r>
              <a:rPr lang="de-DE" b="1" dirty="0">
                <a:solidFill>
                  <a:schemeClr val="bg1"/>
                </a:solidFill>
                <a:sym typeface="Helvetica Neue Medium"/>
              </a:rPr>
              <a:t> (Facebook a </a:t>
            </a:r>
            <a:r>
              <a:rPr lang="de-DE" b="1" dirty="0" err="1">
                <a:solidFill>
                  <a:schemeClr val="bg1"/>
                </a:solidFill>
                <a:sym typeface="Helvetica Neue Medium"/>
              </a:rPr>
              <a:t>popřípadě</a:t>
            </a:r>
            <a:r>
              <a:rPr lang="de-DE" b="1" dirty="0">
                <a:solidFill>
                  <a:schemeClr val="bg1"/>
                </a:solidFill>
                <a:sym typeface="Helvetica Neue Medium"/>
              </a:rPr>
              <a:t> </a:t>
            </a:r>
            <a:r>
              <a:rPr lang="de-DE" b="1" dirty="0" err="1">
                <a:solidFill>
                  <a:schemeClr val="bg1"/>
                </a:solidFill>
                <a:sym typeface="Helvetica Neue Medium"/>
              </a:rPr>
              <a:t>dalších</a:t>
            </a:r>
            <a:r>
              <a:rPr lang="de-DE" b="1" dirty="0">
                <a:solidFill>
                  <a:schemeClr val="bg1"/>
                </a:solidFill>
                <a:sym typeface="Helvetica Neue Medium"/>
              </a:rPr>
              <a:t>)</a:t>
            </a:r>
            <a:r>
              <a:rPr lang="cs-CZ" b="1" dirty="0">
                <a:solidFill>
                  <a:schemeClr val="bg1"/>
                </a:solidFill>
                <a:sym typeface="Helvetica Neue Medium"/>
              </a:rPr>
              <a:t>,</a:t>
            </a:r>
            <a:r>
              <a:rPr lang="de-DE" b="1" dirty="0">
                <a:solidFill>
                  <a:schemeClr val="bg1"/>
                </a:solidFill>
                <a:sym typeface="Helvetica Neue Medium"/>
              </a:rPr>
              <a:t> </a:t>
            </a:r>
            <a:r>
              <a:rPr lang="de-DE" b="1" dirty="0" err="1">
                <a:solidFill>
                  <a:schemeClr val="bg1"/>
                </a:solidFill>
                <a:sym typeface="Helvetica Neue Medium"/>
              </a:rPr>
              <a:t>zajištění</a:t>
            </a:r>
            <a:r>
              <a:rPr lang="de-DE" b="1" dirty="0">
                <a:solidFill>
                  <a:schemeClr val="bg1"/>
                </a:solidFill>
                <a:sym typeface="Helvetica Neue Medium"/>
              </a:rPr>
              <a:t> </a:t>
            </a:r>
            <a:r>
              <a:rPr lang="de-DE" b="1" dirty="0" err="1">
                <a:solidFill>
                  <a:schemeClr val="bg1"/>
                </a:solidFill>
                <a:sym typeface="Helvetica Neue Medium"/>
              </a:rPr>
              <a:t>pravidelné</a:t>
            </a:r>
            <a:r>
              <a:rPr lang="de-DE" b="1" dirty="0">
                <a:solidFill>
                  <a:schemeClr val="bg1"/>
                </a:solidFill>
                <a:sym typeface="Helvetica Neue Medium"/>
              </a:rPr>
              <a:t> </a:t>
            </a:r>
            <a:r>
              <a:rPr lang="de-DE" b="1" dirty="0" err="1">
                <a:solidFill>
                  <a:schemeClr val="bg1"/>
                </a:solidFill>
                <a:sym typeface="Helvetica Neue Medium"/>
              </a:rPr>
              <a:t>aktualizac</a:t>
            </a:r>
            <a:r>
              <a:rPr lang="cs-CZ" b="1" dirty="0">
                <a:solidFill>
                  <a:schemeClr val="bg1"/>
                </a:solidFill>
                <a:sym typeface="Helvetica Neue Medium"/>
              </a:rPr>
              <a:t>e</a:t>
            </a:r>
            <a:r>
              <a:rPr lang="de-DE" b="1" dirty="0">
                <a:solidFill>
                  <a:schemeClr val="bg1"/>
                </a:solidFill>
                <a:sym typeface="Helvetica Neue Medium"/>
              </a:rPr>
              <a:t> </a:t>
            </a:r>
            <a:r>
              <a:rPr lang="de-DE" b="1" dirty="0" err="1">
                <a:solidFill>
                  <a:schemeClr val="bg1"/>
                </a:solidFill>
                <a:sym typeface="Helvetica Neue Medium"/>
              </a:rPr>
              <a:t>profilu</a:t>
            </a:r>
            <a:r>
              <a:rPr lang="de-DE" b="1" dirty="0">
                <a:solidFill>
                  <a:schemeClr val="bg1"/>
                </a:solidFill>
                <a:sym typeface="Helvetica Neue Medium"/>
              </a:rPr>
              <a:t>/ů i </a:t>
            </a:r>
            <a:r>
              <a:rPr lang="de-DE" b="1" dirty="0" err="1">
                <a:solidFill>
                  <a:schemeClr val="bg1"/>
                </a:solidFill>
                <a:sym typeface="Helvetica Neue Medium"/>
              </a:rPr>
              <a:t>webové</a:t>
            </a:r>
            <a:r>
              <a:rPr lang="de-DE" b="1" dirty="0">
                <a:solidFill>
                  <a:schemeClr val="bg1"/>
                </a:solidFill>
                <a:sym typeface="Helvetica Neue Medium"/>
              </a:rPr>
              <a:t> </a:t>
            </a:r>
            <a:r>
              <a:rPr lang="de-DE" b="1" dirty="0" err="1">
                <a:solidFill>
                  <a:schemeClr val="bg1"/>
                </a:solidFill>
                <a:sym typeface="Helvetica Neue Medium"/>
              </a:rPr>
              <a:t>stránky</a:t>
            </a:r>
            <a:r>
              <a:rPr lang="de-DE" b="1" dirty="0">
                <a:solidFill>
                  <a:schemeClr val="bg1"/>
                </a:solidFill>
                <a:sym typeface="Helvetica Neue Medium"/>
              </a:rPr>
              <a:t>. </a:t>
            </a:r>
            <a:r>
              <a:rPr lang="de-DE" b="1" dirty="0" err="1">
                <a:solidFill>
                  <a:schemeClr val="bg1"/>
                </a:solidFill>
                <a:sym typeface="Helvetica Neue Medium"/>
              </a:rPr>
              <a:t>Spolupráce</a:t>
            </a:r>
            <a:r>
              <a:rPr lang="de-DE" b="1" dirty="0">
                <a:solidFill>
                  <a:schemeClr val="bg1"/>
                </a:solidFill>
                <a:sym typeface="Helvetica Neue Medium"/>
              </a:rPr>
              <a:t> s </a:t>
            </a:r>
            <a:r>
              <a:rPr lang="de-DE" b="1" dirty="0" err="1">
                <a:solidFill>
                  <a:schemeClr val="bg1"/>
                </a:solidFill>
                <a:sym typeface="Helvetica Neue Medium"/>
              </a:rPr>
              <a:t>klasickými</a:t>
            </a:r>
            <a:r>
              <a:rPr lang="de-DE" b="1" dirty="0">
                <a:solidFill>
                  <a:schemeClr val="bg1"/>
                </a:solidFill>
                <a:sym typeface="Helvetica Neue Medium"/>
              </a:rPr>
              <a:t> </a:t>
            </a:r>
            <a:r>
              <a:rPr lang="de-DE" b="1" dirty="0" err="1">
                <a:solidFill>
                  <a:schemeClr val="bg1"/>
                </a:solidFill>
                <a:sym typeface="Helvetica Neue Medium"/>
              </a:rPr>
              <a:t>medii</a:t>
            </a:r>
            <a:endParaRPr lang="cs-CZ" b="1" dirty="0">
              <a:solidFill>
                <a:schemeClr val="bg1"/>
              </a:solidFill>
              <a:sym typeface="Helvetica Neue Medium"/>
            </a:endParaRPr>
          </a:p>
          <a:p>
            <a:pPr lvl="1"/>
            <a:r>
              <a:rPr lang="de-DE" sz="2800" dirty="0">
                <a:solidFill>
                  <a:schemeClr val="bg1"/>
                </a:solidFill>
                <a:hlinkClick r:id="rId2"/>
              </a:rPr>
              <a:t>https://lipo.ink/</a:t>
            </a:r>
            <a:endParaRPr lang="cs-CZ" sz="2800" dirty="0">
              <a:solidFill>
                <a:schemeClr val="bg1"/>
              </a:solidFill>
            </a:endParaRPr>
          </a:p>
          <a:p>
            <a:pPr lvl="1"/>
            <a:r>
              <a:rPr lang="de-DE" sz="2800" dirty="0">
                <a:solidFill>
                  <a:schemeClr val="bg1"/>
                </a:solidFill>
                <a:hlinkClick r:id="rId3"/>
              </a:rPr>
              <a:t>https://www.facebook.com/Lipo.ink/</a:t>
            </a:r>
            <a:endParaRPr lang="cs-CZ" sz="2800" dirty="0">
              <a:solidFill>
                <a:schemeClr val="bg1"/>
              </a:solidFill>
            </a:endParaRPr>
          </a:p>
          <a:p>
            <a:pPr lvl="1"/>
            <a:r>
              <a:rPr lang="de-DE" sz="2800" dirty="0" err="1">
                <a:solidFill>
                  <a:schemeClr val="bg1"/>
                </a:solidFill>
              </a:rPr>
              <a:t>newsletter</a:t>
            </a:r>
            <a:r>
              <a:rPr lang="de-DE" sz="2800" dirty="0">
                <a:solidFill>
                  <a:schemeClr val="bg1"/>
                </a:solidFill>
              </a:rPr>
              <a:t> </a:t>
            </a:r>
            <a:r>
              <a:rPr lang="cs-CZ" sz="2800" dirty="0">
                <a:solidFill>
                  <a:schemeClr val="bg1"/>
                </a:solidFill>
              </a:rPr>
              <a:t>-</a:t>
            </a:r>
            <a:r>
              <a:rPr lang="de-DE" sz="2800" dirty="0">
                <a:solidFill>
                  <a:schemeClr val="bg1"/>
                </a:solidFill>
              </a:rPr>
              <a:t> 218 </a:t>
            </a:r>
            <a:r>
              <a:rPr lang="de-DE" sz="2800" dirty="0" err="1">
                <a:solidFill>
                  <a:schemeClr val="bg1"/>
                </a:solidFill>
              </a:rPr>
              <a:t>odběratel</a:t>
            </a:r>
            <a:r>
              <a:rPr lang="cs-CZ" sz="2800" dirty="0">
                <a:solidFill>
                  <a:schemeClr val="bg1"/>
                </a:solidFill>
              </a:rPr>
              <a:t>ů</a:t>
            </a:r>
          </a:p>
          <a:p>
            <a:pPr lvl="1"/>
            <a:r>
              <a:rPr lang="de-DE" sz="2800" dirty="0">
                <a:solidFill>
                  <a:schemeClr val="bg1"/>
                </a:solidFill>
                <a:hlinkClick r:id="rId4"/>
              </a:rPr>
              <a:t>https://www.youtube.com/watch?v=MwR2I1282T8</a:t>
            </a:r>
            <a:endParaRPr lang="cs-CZ" sz="2800" dirty="0">
              <a:solidFill>
                <a:schemeClr val="bg1"/>
              </a:solidFill>
            </a:endParaRPr>
          </a:p>
          <a:p>
            <a:pPr lvl="1"/>
            <a:r>
              <a:rPr lang="de-DE" sz="2800" dirty="0">
                <a:solidFill>
                  <a:schemeClr val="bg1"/>
                </a:solidFill>
                <a:hlinkClick r:id="rId5"/>
              </a:rPr>
              <a:t>https://www.youtube.com/watch?v=SFETz-itdKs</a:t>
            </a:r>
            <a:endParaRPr lang="cs-CZ" sz="2800" dirty="0">
              <a:solidFill>
                <a:schemeClr val="bg1"/>
              </a:solidFill>
            </a:endParaRPr>
          </a:p>
        </p:txBody>
      </p:sp>
      <p:pic>
        <p:nvPicPr>
          <p:cNvPr id="4" name="D603008E-B6BA-4531-BF52-E6F90CB84FF7" descr="9777CB52-3C3C-4935-A044-1B58B0C75B77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41" y="8477200"/>
            <a:ext cx="1575323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1" descr="logo arr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8624" y="9197280"/>
            <a:ext cx="4465487" cy="540060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0106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íle pro rok 2018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1022400"/>
          </a:xfrm>
          <a:prstGeom prst="rect">
            <a:avLst/>
          </a:prstGeom>
          <a:solidFill>
            <a:schemeClr val="tx1"/>
          </a:solidFill>
          <a:ln w="12700">
            <a:miter lim="400000"/>
          </a:ln>
        </p:spPr>
        <p:txBody>
          <a:bodyPr lIns="50800" tIns="50800" rIns="50800" bIns="50800" anchor="ctr">
            <a:normAutofit/>
          </a:bodyPr>
          <a:lstStyle/>
          <a:p>
            <a:r>
              <a:rPr lang="cs-CZ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Naplnění </a:t>
            </a:r>
            <a:r>
              <a:rPr 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cílů</a:t>
            </a:r>
            <a:r>
              <a:rPr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sz="4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pro </a:t>
            </a:r>
            <a:r>
              <a:rPr sz="40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rok</a:t>
            </a:r>
            <a:r>
              <a:rPr sz="4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2018</a:t>
            </a:r>
          </a:p>
        </p:txBody>
      </p:sp>
      <p:sp>
        <p:nvSpPr>
          <p:cNvPr id="132" name="2) Nastavení konceptu pravidelných akcí na propagaci podnikání i služeb pro začínající podnikatelské záměry + realizace min 5 akcí…"/>
          <p:cNvSpPr txBox="1">
            <a:spLocks noGrp="1"/>
          </p:cNvSpPr>
          <p:nvPr>
            <p:ph type="body" idx="1"/>
          </p:nvPr>
        </p:nvSpPr>
        <p:spPr>
          <a:xfrm>
            <a:off x="453728" y="1564432"/>
            <a:ext cx="12097344" cy="7848872"/>
          </a:xfrm>
          <a:prstGeom prst="rect">
            <a:avLst/>
          </a:prstGeom>
          <a:solidFill>
            <a:schemeClr val="tx1"/>
          </a:solidFill>
          <a:ln w="12700">
            <a:miter lim="400000"/>
          </a:ln>
        </p:spPr>
        <p:txBody>
          <a:bodyPr lIns="50800" tIns="50800" rIns="50800" bIns="50800" anchor="t"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bg1"/>
                </a:solidFill>
                <a:sym typeface="Helvetica Neue Medium"/>
              </a:rPr>
              <a:t>4</a:t>
            </a:r>
            <a:r>
              <a:rPr lang="de-DE" b="1" dirty="0">
                <a:solidFill>
                  <a:schemeClr val="bg1"/>
                </a:solidFill>
                <a:sym typeface="Helvetica Neue Medium"/>
              </a:rPr>
              <a:t>) </a:t>
            </a:r>
            <a:r>
              <a:rPr lang="cs-CZ" b="1" dirty="0">
                <a:solidFill>
                  <a:schemeClr val="bg1"/>
                </a:solidFill>
                <a:sym typeface="Helvetica Neue Medium"/>
              </a:rPr>
              <a:t>Poskytnutí služeb min 10 novým klientům</a:t>
            </a:r>
          </a:p>
          <a:p>
            <a:pPr lvl="1"/>
            <a:r>
              <a:rPr lang="cs-CZ" sz="2800" dirty="0">
                <a:solidFill>
                  <a:schemeClr val="bg1"/>
                </a:solidFill>
              </a:rPr>
              <a:t>inkubovaná firma </a:t>
            </a:r>
            <a:r>
              <a:rPr lang="cs-CZ" sz="2800" dirty="0">
                <a:solidFill>
                  <a:schemeClr val="bg1"/>
                </a:solidFill>
                <a:hlinkClick r:id="rId2"/>
              </a:rPr>
              <a:t>www.hardwario.com</a:t>
            </a:r>
            <a:endParaRPr lang="cs-CZ" sz="2800" dirty="0">
              <a:solidFill>
                <a:schemeClr val="bg1"/>
              </a:solidFill>
            </a:endParaRPr>
          </a:p>
          <a:p>
            <a:pPr lvl="1"/>
            <a:r>
              <a:rPr lang="cs-CZ" sz="2800" dirty="0">
                <a:solidFill>
                  <a:schemeClr val="bg1"/>
                </a:solidFill>
              </a:rPr>
              <a:t>4 klienti v </a:t>
            </a:r>
            <a:r>
              <a:rPr lang="cs-CZ" sz="2800" dirty="0" err="1">
                <a:solidFill>
                  <a:schemeClr val="bg1"/>
                </a:solidFill>
              </a:rPr>
              <a:t>PlatInn</a:t>
            </a:r>
            <a:endParaRPr lang="cs-CZ" sz="2800" dirty="0">
              <a:solidFill>
                <a:schemeClr val="bg1"/>
              </a:solidFill>
            </a:endParaRPr>
          </a:p>
          <a:p>
            <a:pPr lvl="1"/>
            <a:r>
              <a:rPr lang="cs-CZ" sz="2800" dirty="0">
                <a:solidFill>
                  <a:schemeClr val="bg1"/>
                </a:solidFill>
              </a:rPr>
              <a:t>25 případů v podnikatelské ambulanci </a:t>
            </a:r>
          </a:p>
          <a:p>
            <a:pPr lvl="1"/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bg1"/>
                </a:solidFill>
              </a:rPr>
              <a:t>5) Nábor 2 dalších pracovníků pro </a:t>
            </a:r>
            <a:r>
              <a:rPr lang="cs-CZ" b="1" dirty="0" err="1">
                <a:solidFill>
                  <a:schemeClr val="bg1"/>
                </a:solidFill>
              </a:rPr>
              <a:t>Lipo.ink</a:t>
            </a:r>
            <a:endParaRPr lang="cs-CZ" b="1" dirty="0">
              <a:solidFill>
                <a:schemeClr val="bg1"/>
              </a:solidFill>
            </a:endParaRPr>
          </a:p>
          <a:p>
            <a:pPr marL="444500" lvl="1" indent="0">
              <a:buNone/>
            </a:pPr>
            <a:r>
              <a:rPr lang="cs-CZ" sz="2800" dirty="0" smtClean="0">
                <a:solidFill>
                  <a:schemeClr val="bg1"/>
                </a:solidFill>
              </a:rPr>
              <a:t>- pozice </a:t>
            </a:r>
            <a:r>
              <a:rPr lang="cs-CZ" sz="2800" dirty="0" err="1">
                <a:solidFill>
                  <a:schemeClr val="bg1"/>
                </a:solidFill>
              </a:rPr>
              <a:t>Community</a:t>
            </a:r>
            <a:r>
              <a:rPr lang="cs-CZ" sz="2800" dirty="0">
                <a:solidFill>
                  <a:schemeClr val="bg1"/>
                </a:solidFill>
              </a:rPr>
              <a:t> </a:t>
            </a:r>
            <a:r>
              <a:rPr lang="cs-CZ" sz="2800" dirty="0" err="1">
                <a:solidFill>
                  <a:schemeClr val="bg1"/>
                </a:solidFill>
              </a:rPr>
              <a:t>Manager</a:t>
            </a:r>
            <a:r>
              <a:rPr lang="cs-CZ" sz="2800" dirty="0">
                <a:solidFill>
                  <a:schemeClr val="bg1"/>
                </a:solidFill>
              </a:rPr>
              <a:t>, obsazeno od 15. 2. 2018</a:t>
            </a:r>
          </a:p>
          <a:p>
            <a:pPr lvl="1"/>
            <a:r>
              <a:rPr lang="cs-CZ" sz="2800" dirty="0" smtClean="0">
                <a:solidFill>
                  <a:schemeClr val="bg1"/>
                </a:solidFill>
              </a:rPr>
              <a:t>   - pozice </a:t>
            </a:r>
            <a:r>
              <a:rPr lang="cs-CZ" sz="2800" dirty="0" err="1">
                <a:solidFill>
                  <a:schemeClr val="bg1"/>
                </a:solidFill>
              </a:rPr>
              <a:t>Key</a:t>
            </a:r>
            <a:r>
              <a:rPr lang="cs-CZ" sz="2800" dirty="0">
                <a:solidFill>
                  <a:schemeClr val="bg1"/>
                </a:solidFill>
              </a:rPr>
              <a:t> </a:t>
            </a:r>
            <a:r>
              <a:rPr lang="cs-CZ" sz="2800" dirty="0" err="1">
                <a:solidFill>
                  <a:schemeClr val="bg1"/>
                </a:solidFill>
              </a:rPr>
              <a:t>Account</a:t>
            </a:r>
            <a:r>
              <a:rPr lang="cs-CZ" sz="2800" dirty="0">
                <a:solidFill>
                  <a:schemeClr val="bg1"/>
                </a:solidFill>
              </a:rPr>
              <a:t> </a:t>
            </a:r>
            <a:r>
              <a:rPr lang="cs-CZ" sz="2800" dirty="0" err="1">
                <a:solidFill>
                  <a:schemeClr val="bg1"/>
                </a:solidFill>
              </a:rPr>
              <a:t>Manager</a:t>
            </a:r>
            <a:r>
              <a:rPr lang="cs-CZ" sz="2800" dirty="0">
                <a:solidFill>
                  <a:schemeClr val="bg1"/>
                </a:solidFill>
              </a:rPr>
              <a:t> </a:t>
            </a:r>
            <a:r>
              <a:rPr lang="cs-CZ" sz="2800" dirty="0" err="1">
                <a:solidFill>
                  <a:schemeClr val="bg1"/>
                </a:solidFill>
              </a:rPr>
              <a:t>PlatInn</a:t>
            </a:r>
            <a:r>
              <a:rPr lang="cs-CZ" sz="2800" dirty="0">
                <a:solidFill>
                  <a:schemeClr val="bg1"/>
                </a:solidFill>
              </a:rPr>
              <a:t>, obsazeno od 1. 9. 2018 </a:t>
            </a: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  <a:sym typeface="Helvetica Neue Medium"/>
            </a:endParaRPr>
          </a:p>
        </p:txBody>
      </p:sp>
      <p:pic>
        <p:nvPicPr>
          <p:cNvPr id="4" name="D603008E-B6BA-4531-BF52-E6F90CB84FF7" descr="9777CB52-3C3C-4935-A044-1B58B0C75B77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41" y="8477200"/>
            <a:ext cx="1575323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1" descr="logo arr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8624" y="9197280"/>
            <a:ext cx="4465487" cy="540060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49937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íle pro rok 2018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1022400"/>
          </a:xfrm>
          <a:prstGeom prst="rect">
            <a:avLst/>
          </a:prstGeom>
          <a:solidFill>
            <a:schemeClr val="tx1"/>
          </a:solidFill>
          <a:ln w="12700">
            <a:miter lim="400000"/>
          </a:ln>
        </p:spPr>
        <p:txBody>
          <a:bodyPr lIns="50800" tIns="50800" rIns="50800" bIns="50800" anchor="ctr">
            <a:normAutofit/>
          </a:bodyPr>
          <a:lstStyle/>
          <a:p>
            <a:r>
              <a:rPr lang="cs-CZ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Naplnění </a:t>
            </a:r>
            <a:r>
              <a:rPr 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cílů</a:t>
            </a:r>
            <a:r>
              <a:rPr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sz="4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pro </a:t>
            </a:r>
            <a:r>
              <a:rPr sz="40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rok</a:t>
            </a:r>
            <a:r>
              <a:rPr sz="4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2018</a:t>
            </a:r>
          </a:p>
        </p:txBody>
      </p:sp>
      <p:sp>
        <p:nvSpPr>
          <p:cNvPr id="132" name="2) Nastavení konceptu pravidelných akcí na propagaci podnikání i služeb pro začínající podnikatelské záměry + realizace min 5 akcí…"/>
          <p:cNvSpPr txBox="1">
            <a:spLocks noGrp="1"/>
          </p:cNvSpPr>
          <p:nvPr>
            <p:ph type="body" idx="1"/>
          </p:nvPr>
        </p:nvSpPr>
        <p:spPr>
          <a:xfrm>
            <a:off x="453728" y="1564432"/>
            <a:ext cx="12097344" cy="7848872"/>
          </a:xfrm>
          <a:prstGeom prst="rect">
            <a:avLst/>
          </a:prstGeom>
          <a:solidFill>
            <a:schemeClr val="tx1"/>
          </a:solidFill>
          <a:ln w="12700">
            <a:miter lim="400000"/>
          </a:ln>
        </p:spPr>
        <p:txBody>
          <a:bodyPr lIns="50800" tIns="50800" rIns="50800" bIns="50800" anchor="t"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bg1"/>
                </a:solidFill>
              </a:rPr>
              <a:t>6) Zahájení pronájmu v prostorách </a:t>
            </a:r>
            <a:r>
              <a:rPr lang="cs-CZ" b="1" dirty="0" err="1">
                <a:solidFill>
                  <a:schemeClr val="bg1"/>
                </a:solidFill>
              </a:rPr>
              <a:t>Lipo.ink</a:t>
            </a:r>
            <a:endParaRPr lang="cs-CZ" b="1" dirty="0">
              <a:solidFill>
                <a:schemeClr val="bg1"/>
              </a:solidFill>
            </a:endParaRPr>
          </a:p>
          <a:p>
            <a:r>
              <a:rPr lang="cs-CZ" sz="2800" dirty="0">
                <a:solidFill>
                  <a:schemeClr val="bg1"/>
                </a:solidFill>
              </a:rPr>
              <a:t>prostory </a:t>
            </a:r>
            <a:r>
              <a:rPr lang="cs-CZ" sz="2800" dirty="0" smtClean="0">
                <a:solidFill>
                  <a:schemeClr val="bg1"/>
                </a:solidFill>
              </a:rPr>
              <a:t>pronajaty </a:t>
            </a:r>
            <a:r>
              <a:rPr lang="cs-CZ" sz="2800" dirty="0">
                <a:solidFill>
                  <a:schemeClr val="bg1"/>
                </a:solidFill>
              </a:rPr>
              <a:t>(firmy STROY a </a:t>
            </a:r>
            <a:r>
              <a:rPr lang="cs-CZ" sz="2800" dirty="0" err="1">
                <a:solidFill>
                  <a:schemeClr val="bg1"/>
                </a:solidFill>
              </a:rPr>
              <a:t>Hardwario</a:t>
            </a:r>
            <a:r>
              <a:rPr lang="cs-CZ" sz="2800" dirty="0">
                <a:solidFill>
                  <a:schemeClr val="bg1"/>
                </a:solidFill>
              </a:rPr>
              <a:t>), v prostoru </a:t>
            </a:r>
            <a:r>
              <a:rPr lang="cs-CZ" sz="2800" dirty="0" err="1">
                <a:solidFill>
                  <a:schemeClr val="bg1"/>
                </a:solidFill>
              </a:rPr>
              <a:t>coworkingu</a:t>
            </a:r>
            <a:r>
              <a:rPr lang="cs-CZ" sz="2800" dirty="0">
                <a:solidFill>
                  <a:schemeClr val="bg1"/>
                </a:solidFill>
              </a:rPr>
              <a:t> jsou pronajata zatím 2 místa, další 2 zájemci jsou v jednání</a:t>
            </a: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  <a:sym typeface="Helvetica Neue Medium"/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bg1"/>
                </a:solidFill>
                <a:sym typeface="Helvetica Neue Medium"/>
              </a:rPr>
              <a:t>7) Zavedená spolupráce s JIC – využití expertů, identifikace a certifikace vlastních expertů</a:t>
            </a:r>
          </a:p>
          <a:p>
            <a:pPr lvl="1"/>
            <a:r>
              <a:rPr lang="cs-CZ" sz="2800" dirty="0">
                <a:solidFill>
                  <a:schemeClr val="bg1"/>
                </a:solidFill>
              </a:rPr>
              <a:t>4 případy </a:t>
            </a:r>
            <a:r>
              <a:rPr lang="cs-CZ" sz="2800" dirty="0" err="1">
                <a:solidFill>
                  <a:schemeClr val="bg1"/>
                </a:solidFill>
              </a:rPr>
              <a:t>PlatInn</a:t>
            </a:r>
            <a:r>
              <a:rPr lang="cs-CZ" sz="2800" dirty="0">
                <a:solidFill>
                  <a:schemeClr val="bg1"/>
                </a:solidFill>
              </a:rPr>
              <a:t>, které využívají  JIC experty</a:t>
            </a:r>
          </a:p>
          <a:p>
            <a:pPr lvl="1"/>
            <a:r>
              <a:rPr lang="cs-CZ" sz="2800" dirty="0">
                <a:solidFill>
                  <a:schemeClr val="bg1"/>
                </a:solidFill>
              </a:rPr>
              <a:t>nominace 7 expertů (</a:t>
            </a:r>
            <a:r>
              <a:rPr lang="cs-CZ" sz="2800" dirty="0" err="1">
                <a:solidFill>
                  <a:schemeClr val="bg1"/>
                </a:solidFill>
              </a:rPr>
              <a:t>Bystrian</a:t>
            </a:r>
            <a:r>
              <a:rPr lang="cs-CZ" sz="2800" dirty="0">
                <a:solidFill>
                  <a:schemeClr val="bg1"/>
                </a:solidFill>
              </a:rPr>
              <a:t>, Donát, Morava, Kvasnička, Knězů  Mrvka, Janků, </a:t>
            </a:r>
            <a:r>
              <a:rPr lang="cs-CZ" sz="2800" dirty="0" err="1">
                <a:solidFill>
                  <a:schemeClr val="bg1"/>
                </a:solidFill>
              </a:rPr>
              <a:t>Jeakins</a:t>
            </a:r>
            <a:r>
              <a:rPr lang="cs-CZ" sz="2800" dirty="0">
                <a:solidFill>
                  <a:schemeClr val="bg1"/>
                </a:solidFill>
              </a:rPr>
              <a:t>)</a:t>
            </a: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</p:txBody>
      </p:sp>
      <p:pic>
        <p:nvPicPr>
          <p:cNvPr id="4" name="D603008E-B6BA-4531-BF52-E6F90CB84FF7" descr="9777CB52-3C3C-4935-A044-1B58B0C75B7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41" y="8477200"/>
            <a:ext cx="1575323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1" descr="logo ar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8624" y="9197280"/>
            <a:ext cx="4465487" cy="540060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13967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íle pro rok 2018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1022400"/>
          </a:xfrm>
          <a:prstGeom prst="rect">
            <a:avLst/>
          </a:prstGeom>
          <a:solidFill>
            <a:schemeClr val="tx1"/>
          </a:solidFill>
          <a:ln w="12700">
            <a:miter lim="400000"/>
          </a:ln>
        </p:spPr>
        <p:txBody>
          <a:bodyPr lIns="50800" tIns="50800" rIns="50800" bIns="50800" anchor="ctr">
            <a:normAutofit/>
          </a:bodyPr>
          <a:lstStyle/>
          <a:p>
            <a:r>
              <a:rPr lang="cs-CZ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Naplnění </a:t>
            </a:r>
            <a:r>
              <a:rPr 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cílů</a:t>
            </a:r>
            <a:r>
              <a:rPr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sz="4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pro </a:t>
            </a:r>
            <a:r>
              <a:rPr sz="40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rok</a:t>
            </a:r>
            <a:r>
              <a:rPr sz="4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2018</a:t>
            </a:r>
          </a:p>
        </p:txBody>
      </p:sp>
      <p:sp>
        <p:nvSpPr>
          <p:cNvPr id="132" name="2) Nastavení konceptu pravidelných akcí na propagaci podnikání i služeb pro začínající podnikatelské záměry + realizace min 5 akcí…"/>
          <p:cNvSpPr txBox="1">
            <a:spLocks noGrp="1"/>
          </p:cNvSpPr>
          <p:nvPr>
            <p:ph type="body" idx="1"/>
          </p:nvPr>
        </p:nvSpPr>
        <p:spPr>
          <a:xfrm>
            <a:off x="453728" y="1564432"/>
            <a:ext cx="12097344" cy="7848872"/>
          </a:xfrm>
          <a:prstGeom prst="rect">
            <a:avLst/>
          </a:prstGeom>
          <a:solidFill>
            <a:schemeClr val="tx1"/>
          </a:solidFill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bg1"/>
                </a:solidFill>
              </a:rPr>
              <a:t>8) Spolupráce s TUL, HSGZ, VŠ v </a:t>
            </a:r>
            <a:r>
              <a:rPr lang="cs-CZ" b="1" dirty="0" err="1" smtClean="0">
                <a:solidFill>
                  <a:schemeClr val="bg1"/>
                </a:solidFill>
              </a:rPr>
              <a:t>Jelenia</a:t>
            </a:r>
            <a:r>
              <a:rPr lang="cs-CZ" b="1" dirty="0" smtClean="0">
                <a:solidFill>
                  <a:schemeClr val="bg1"/>
                </a:solidFill>
              </a:rPr>
              <a:t> Gora na rozvoj nových start-</a:t>
            </a:r>
            <a:r>
              <a:rPr lang="cs-CZ" b="1" dirty="0" err="1" smtClean="0">
                <a:solidFill>
                  <a:schemeClr val="bg1"/>
                </a:solidFill>
              </a:rPr>
              <a:t>upů</a:t>
            </a:r>
            <a:r>
              <a:rPr lang="cs-CZ" b="1" dirty="0" smtClean="0">
                <a:solidFill>
                  <a:schemeClr val="bg1"/>
                </a:solidFill>
              </a:rPr>
              <a:t> – účel navázat zájemce v Německu či Polsku</a:t>
            </a:r>
            <a:endParaRPr lang="cs-CZ" sz="2800" b="1" dirty="0" smtClean="0">
              <a:solidFill>
                <a:schemeClr val="bg1"/>
              </a:solidFill>
            </a:endParaRPr>
          </a:p>
          <a:p>
            <a:r>
              <a:rPr lang="cs-CZ" sz="2800" dirty="0" smtClean="0">
                <a:solidFill>
                  <a:schemeClr val="bg1"/>
                </a:solidFill>
              </a:rPr>
              <a:t>spolupráce s TUL (zejm. SBC)</a:t>
            </a:r>
          </a:p>
          <a:p>
            <a:r>
              <a:rPr lang="cs-CZ" sz="2800" dirty="0" smtClean="0">
                <a:solidFill>
                  <a:schemeClr val="bg1"/>
                </a:solidFill>
              </a:rPr>
              <a:t>Opakované prezentace v Německu a Polsku</a:t>
            </a:r>
            <a:endParaRPr lang="cs-CZ" sz="2800" dirty="0">
              <a:solidFill>
                <a:schemeClr val="bg1"/>
              </a:solidFill>
            </a:endParaRPr>
          </a:p>
        </p:txBody>
      </p:sp>
      <p:pic>
        <p:nvPicPr>
          <p:cNvPr id="4" name="D603008E-B6BA-4531-BF52-E6F90CB84FF7" descr="9777CB52-3C3C-4935-A044-1B58B0C75B7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41" y="8477200"/>
            <a:ext cx="1575323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1" descr="logo ar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8624" y="9197280"/>
            <a:ext cx="4465487" cy="540060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36993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502762"/>
              </p:ext>
            </p:extLst>
          </p:nvPr>
        </p:nvGraphicFramePr>
        <p:xfrm>
          <a:off x="93688" y="124272"/>
          <a:ext cx="12839104" cy="9279199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601144"/>
                <a:gridCol w="9962611"/>
                <a:gridCol w="191382"/>
                <a:gridCol w="2083967"/>
              </a:tblGrid>
              <a:tr h="1202427"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cs-CZ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cs-CZ" sz="16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cs-CZ" sz="3600" b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Jednotlivé cíle pro období 2018/12 - </a:t>
                      </a:r>
                      <a:r>
                        <a:rPr lang="cs-CZ" sz="36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2019/11</a:t>
                      </a:r>
                      <a:endParaRPr lang="cs-CZ" sz="36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cs-CZ" sz="1800" i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cs-CZ" sz="1800" i="1" dirty="0">
                          <a:solidFill>
                            <a:schemeClr val="bg1"/>
                          </a:solidFill>
                          <a:effectLst/>
                        </a:rPr>
                        <a:t>Výstupy roku 2018</a:t>
                      </a:r>
                      <a:endParaRPr lang="cs-CZ" sz="1800" i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89977"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endParaRPr lang="cs-CZ" sz="1800" i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</a:tr>
              <a:tr h="903432"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cs-CZ" sz="2000" dirty="0">
                          <a:solidFill>
                            <a:schemeClr val="bg1"/>
                          </a:solidFill>
                          <a:effectLst/>
                        </a:rPr>
                        <a:t>1.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10 projektů v programu </a:t>
                      </a:r>
                      <a:r>
                        <a:rPr lang="cs-CZ" sz="2000" b="1" dirty="0" err="1">
                          <a:solidFill>
                            <a:schemeClr val="bg1"/>
                          </a:solidFill>
                          <a:effectLst/>
                        </a:rPr>
                        <a:t>PlatInn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cs-CZ" sz="1800" dirty="0" smtClean="0">
                          <a:solidFill>
                            <a:schemeClr val="bg1"/>
                          </a:solidFill>
                          <a:effectLst/>
                        </a:rPr>
                        <a:t>Úvodní </a:t>
                      </a: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</a:rPr>
                        <a:t>analýza </a:t>
                      </a:r>
                      <a:r>
                        <a:rPr lang="cs-CZ" sz="1800" dirty="0" smtClean="0">
                          <a:solidFill>
                            <a:schemeClr val="bg1"/>
                          </a:solidFill>
                          <a:effectLst/>
                        </a:rPr>
                        <a:t>+ zahájena </a:t>
                      </a: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</a:rPr>
                        <a:t>spolupráce s vybraným </a:t>
                      </a:r>
                      <a:r>
                        <a:rPr lang="cs-CZ" sz="1800" dirty="0" smtClean="0">
                          <a:solidFill>
                            <a:schemeClr val="bg1"/>
                          </a:solidFill>
                          <a:effectLst/>
                        </a:rPr>
                        <a:t>expertem</a:t>
                      </a:r>
                      <a:endParaRPr lang="cs-CZ" sz="18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cs-CZ" sz="1800" i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cs-CZ" sz="1800" i="1" dirty="0">
                          <a:solidFill>
                            <a:schemeClr val="bg1"/>
                          </a:solidFill>
                          <a:effectLst/>
                        </a:rPr>
                        <a:t>Aktuálně 4</a:t>
                      </a:r>
                      <a:endParaRPr lang="cs-CZ" sz="1800" i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8083"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endParaRPr lang="cs-CZ" sz="18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endParaRPr lang="cs-CZ" sz="1800" i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014046"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cs-CZ" sz="2000" dirty="0">
                          <a:solidFill>
                            <a:schemeClr val="bg1"/>
                          </a:solidFill>
                          <a:effectLst/>
                        </a:rPr>
                        <a:t>2.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15+ akcí na školách (ZŠ/SŠ/VŠ) v Libereckém kraji </a:t>
                      </a:r>
                    </a:p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</a:rPr>
                        <a:t>Prezentace/přednášky, workshopy, soutěže, které podpoří podnikavost a/nebo inovace. Počítá se každá akce pro každou školu zvlášť.</a:t>
                      </a:r>
                    </a:p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cs-CZ" sz="2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endParaRPr lang="cs-CZ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cs-CZ" sz="1800" i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cs-CZ" sz="1800" i="1" dirty="0">
                          <a:solidFill>
                            <a:schemeClr val="bg1"/>
                          </a:solidFill>
                          <a:effectLst/>
                        </a:rPr>
                        <a:t>Aktuálně 14 </a:t>
                      </a:r>
                      <a:endParaRPr lang="cs-CZ" sz="1800" i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1656"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endParaRPr lang="cs-CZ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endParaRPr lang="cs-CZ" sz="1800" i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926123"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cs-CZ" sz="2000" dirty="0">
                          <a:solidFill>
                            <a:schemeClr val="bg1"/>
                          </a:solidFill>
                          <a:effectLst/>
                        </a:rPr>
                        <a:t>3.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Množství konzultací</a:t>
                      </a:r>
                    </a:p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</a:rPr>
                        <a:t>50+ </a:t>
                      </a: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</a:rPr>
                        <a:t>konzultací v rámci podnikatelské ambulance nebo podobně</a:t>
                      </a:r>
                    </a:p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cs-CZ" sz="2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cs-CZ" sz="1800" i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cs-CZ" sz="1800" i="1" dirty="0">
                          <a:solidFill>
                            <a:schemeClr val="bg1"/>
                          </a:solidFill>
                          <a:effectLst/>
                        </a:rPr>
                        <a:t>Aktuálně 25</a:t>
                      </a:r>
                      <a:endParaRPr lang="cs-CZ" sz="1800" i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3601"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endParaRPr lang="cs-CZ" sz="1800" i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952695"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cs-CZ" sz="2000" dirty="0">
                          <a:solidFill>
                            <a:schemeClr val="bg1"/>
                          </a:solidFill>
                          <a:effectLst/>
                        </a:rPr>
                        <a:t>4.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Počet fanoušku na FB a </a:t>
                      </a:r>
                      <a:r>
                        <a:rPr lang="cs-CZ" sz="2000" b="1" dirty="0" err="1">
                          <a:solidFill>
                            <a:schemeClr val="bg1"/>
                          </a:solidFill>
                          <a:effectLst/>
                        </a:rPr>
                        <a:t>newsletter</a:t>
                      </a: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cs-CZ" sz="2000" b="1" dirty="0" err="1">
                          <a:solidFill>
                            <a:schemeClr val="bg1"/>
                          </a:solidFill>
                          <a:effectLst/>
                        </a:rPr>
                        <a:t>subscriptions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cs-CZ" sz="1800" dirty="0" err="1">
                          <a:solidFill>
                            <a:schemeClr val="bg1"/>
                          </a:solidFill>
                          <a:effectLst/>
                        </a:rPr>
                        <a:t>Facebook</a:t>
                      </a: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</a:rPr>
                        <a:t>: </a:t>
                      </a: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</a:rPr>
                        <a:t>1000+</a:t>
                      </a: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cs-CZ" sz="1800" dirty="0" err="1">
                          <a:solidFill>
                            <a:schemeClr val="bg1"/>
                          </a:solidFill>
                          <a:effectLst/>
                        </a:rPr>
                        <a:t>subscriptions</a:t>
                      </a: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</a:rPr>
                        <a:t>, </a:t>
                      </a:r>
                      <a:r>
                        <a:rPr lang="cs-CZ" sz="1800" dirty="0" err="1">
                          <a:solidFill>
                            <a:schemeClr val="bg1"/>
                          </a:solidFill>
                          <a:effectLst/>
                        </a:rPr>
                        <a:t>Newsletter</a:t>
                      </a: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</a:rPr>
                        <a:t>: </a:t>
                      </a: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</a:rPr>
                        <a:t>500+ </a:t>
                      </a: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</a:rPr>
                        <a:t>odběratelů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cs-CZ" sz="2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cs-CZ" sz="1800" i="1" dirty="0" err="1">
                          <a:solidFill>
                            <a:schemeClr val="bg1"/>
                          </a:solidFill>
                          <a:effectLst/>
                        </a:rPr>
                        <a:t>Facebook</a:t>
                      </a:r>
                      <a:r>
                        <a:rPr lang="cs-CZ" sz="1800" i="1" dirty="0">
                          <a:solidFill>
                            <a:schemeClr val="bg1"/>
                          </a:solidFill>
                          <a:effectLst/>
                        </a:rPr>
                        <a:t> 472</a:t>
                      </a:r>
                    </a:p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cs-CZ" sz="1800" i="1" dirty="0" err="1">
                          <a:solidFill>
                            <a:schemeClr val="bg1"/>
                          </a:solidFill>
                          <a:effectLst/>
                        </a:rPr>
                        <a:t>Newsletter</a:t>
                      </a:r>
                      <a:r>
                        <a:rPr lang="cs-CZ" sz="1800" i="1" dirty="0">
                          <a:solidFill>
                            <a:schemeClr val="bg1"/>
                          </a:solidFill>
                          <a:effectLst/>
                        </a:rPr>
                        <a:t> 231</a:t>
                      </a:r>
                      <a:endParaRPr lang="cs-CZ" sz="1800" i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47029"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endParaRPr lang="cs-CZ" sz="1800" i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119554"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cs-CZ" sz="2000" dirty="0">
                          <a:solidFill>
                            <a:schemeClr val="bg1"/>
                          </a:solidFill>
                          <a:effectLst/>
                        </a:rPr>
                        <a:t>5.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Spuštění dalších kulturních akcí v regionech (mimo Liberce)</a:t>
                      </a:r>
                    </a:p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cs-CZ" sz="1800" dirty="0" smtClean="0">
                          <a:solidFill>
                            <a:schemeClr val="bg1"/>
                          </a:solidFill>
                          <a:effectLst/>
                        </a:rPr>
                        <a:t>Obdoba</a:t>
                      </a:r>
                      <a:r>
                        <a:rPr lang="cs-CZ" sz="18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cs-CZ" sz="1800" dirty="0" err="1" smtClean="0">
                          <a:solidFill>
                            <a:schemeClr val="bg1"/>
                          </a:solidFill>
                          <a:effectLst/>
                        </a:rPr>
                        <a:t>FuckUp</a:t>
                      </a:r>
                      <a:r>
                        <a:rPr lang="cs-CZ" sz="18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</a:rPr>
                        <a:t>Night (bude pokračovat 2x ročně), který umožní seznámení (potencionálních) </a:t>
                      </a:r>
                      <a:r>
                        <a:rPr lang="cs-CZ" sz="1800" dirty="0" err="1">
                          <a:solidFill>
                            <a:schemeClr val="bg1"/>
                          </a:solidFill>
                          <a:effectLst/>
                        </a:rPr>
                        <a:t>startupistů</a:t>
                      </a: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</a:rPr>
                        <a:t> s etablovanými podnikateli a firmami </a:t>
                      </a:r>
                    </a:p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cs-CZ" sz="2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endParaRPr lang="cs-CZ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cs-CZ" sz="1800" i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cs-CZ" sz="1800" i="1" dirty="0">
                          <a:solidFill>
                            <a:schemeClr val="bg1"/>
                          </a:solidFill>
                          <a:effectLst/>
                        </a:rPr>
                        <a:t>2x Liberec</a:t>
                      </a:r>
                    </a:p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cs-CZ" sz="1800" i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s-CZ" sz="1800" i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3676"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endParaRPr lang="cs-CZ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endParaRPr lang="cs-CZ" sz="1800" i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953868"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cs-CZ" sz="2000" dirty="0">
                          <a:solidFill>
                            <a:schemeClr val="bg1"/>
                          </a:solidFill>
                          <a:effectLst/>
                        </a:rPr>
                        <a:t>6. 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Pronájem Co-</a:t>
                      </a:r>
                      <a:r>
                        <a:rPr lang="cs-CZ" sz="2000" b="1" dirty="0" err="1">
                          <a:solidFill>
                            <a:schemeClr val="bg1"/>
                          </a:solidFill>
                          <a:effectLst/>
                        </a:rPr>
                        <a:t>Workingových</a:t>
                      </a: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 prostor</a:t>
                      </a:r>
                    </a:p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</a:rPr>
                        <a:t>Zvýšení nájemníků (pronajatých židlí) od 2 (nyní) </a:t>
                      </a: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</a:rPr>
                        <a:t>na 10 </a:t>
                      </a: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cs-CZ" sz="1800" dirty="0" smtClean="0">
                          <a:solidFill>
                            <a:schemeClr val="bg1"/>
                          </a:solidFill>
                          <a:effectLst/>
                        </a:rPr>
                        <a:t>min</a:t>
                      </a:r>
                      <a:r>
                        <a:rPr lang="cs-CZ" sz="18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cs-CZ" sz="1800" dirty="0" smtClean="0">
                          <a:solidFill>
                            <a:schemeClr val="bg1"/>
                          </a:solidFill>
                          <a:effectLst/>
                        </a:rPr>
                        <a:t>1 </a:t>
                      </a: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</a:rPr>
                        <a:t>měsíc v nájmu</a:t>
                      </a:r>
                      <a:r>
                        <a:rPr lang="cs-CZ" sz="1800" dirty="0" smtClean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cs-CZ" sz="18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endParaRPr lang="cs-CZ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cs-CZ" sz="1800" i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cs-CZ" sz="1800" i="1" dirty="0">
                          <a:solidFill>
                            <a:schemeClr val="bg1"/>
                          </a:solidFill>
                          <a:effectLst/>
                        </a:rPr>
                        <a:t>Aktuálně 2</a:t>
                      </a:r>
                      <a:endParaRPr lang="cs-CZ" sz="1800" i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Override1.xml><?xml version="1.0" encoding="utf-8"?>
<a:themeOverride xmlns:a="http://schemas.openxmlformats.org/drawingml/2006/main">
  <a:clrScheme name="Black">
    <a:dk1>
      <a:srgbClr val="000000"/>
    </a:dk1>
    <a:lt1>
      <a:srgbClr val="FFFFFF"/>
    </a:lt1>
    <a:dk2>
      <a:srgbClr val="434343"/>
    </a:dk2>
    <a:lt2>
      <a:srgbClr val="A9A9A9"/>
    </a:lt2>
    <a:accent1>
      <a:srgbClr val="0076BA"/>
    </a:accent1>
    <a:accent2>
      <a:srgbClr val="00A89D"/>
    </a:accent2>
    <a:accent3>
      <a:srgbClr val="1DB100"/>
    </a:accent3>
    <a:accent4>
      <a:srgbClr val="F8BA00"/>
    </a:accent4>
    <a:accent5>
      <a:srgbClr val="EE220C"/>
    </a:accent5>
    <a:accent6>
      <a:srgbClr val="CB297B"/>
    </a:accent6>
    <a:hlink>
      <a:srgbClr val="0000FF"/>
    </a:hlink>
    <a:folHlink>
      <a:srgbClr val="FF00F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F2ABF6FF054674DAB71197542992782" ma:contentTypeVersion="11" ma:contentTypeDescription="Vytvoří nový dokument" ma:contentTypeScope="" ma:versionID="48fbd3b5d95600b54fe6aa5c37ac32c3">
  <xsd:schema xmlns:xsd="http://www.w3.org/2001/XMLSchema" xmlns:xs="http://www.w3.org/2001/XMLSchema" xmlns:p="http://schemas.microsoft.com/office/2006/metadata/properties" xmlns:ns2="050926a8-9408-4285-868e-127d9b0cf5e5" targetNamespace="http://schemas.microsoft.com/office/2006/metadata/properties" ma:root="true" ma:fieldsID="68efee6a92326173d1aac451b7648fe6" ns2:_="">
    <xsd:import namespace="050926a8-9408-4285-868e-127d9b0cf5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0926a8-9408-4285-868e-127d9b0cf5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B9BBA2-478C-45AE-B853-303D246498D4}"/>
</file>

<file path=customXml/itemProps2.xml><?xml version="1.0" encoding="utf-8"?>
<ds:datastoreItem xmlns:ds="http://schemas.openxmlformats.org/officeDocument/2006/customXml" ds:itemID="{3B47E285-0FA4-4A9E-B9FB-80B1CEEDF93B}"/>
</file>

<file path=customXml/itemProps3.xml><?xml version="1.0" encoding="utf-8"?>
<ds:datastoreItem xmlns:ds="http://schemas.openxmlformats.org/officeDocument/2006/customXml" ds:itemID="{F4EF961B-156C-4AF2-89B2-80F2146355F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350</Words>
  <Application>Microsoft Office PowerPoint</Application>
  <PresentationFormat>Vlastní</PresentationFormat>
  <Paragraphs>95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Black</vt:lpstr>
      <vt:lpstr>Lipo.ink</vt:lpstr>
      <vt:lpstr>11/2017 1/2018</vt:lpstr>
      <vt:lpstr>Naplnění cílů pro rok 2018</vt:lpstr>
      <vt:lpstr>Naplnění cílů pro rok 2018</vt:lpstr>
      <vt:lpstr>Naplnění cílů pro rok 2018</vt:lpstr>
      <vt:lpstr>Naplnění cílů pro rok 2018</vt:lpstr>
      <vt:lpstr>Naplnění cílů pro rok 2018</vt:lpstr>
      <vt:lpstr>Naplnění cílů pro rok 2018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Lipo.ink</dc:title>
  <dc:creator>Petr</dc:creator>
  <cp:lastModifiedBy>prezentace</cp:lastModifiedBy>
  <cp:revision>17</cp:revision>
  <dcterms:modified xsi:type="dcterms:W3CDTF">2018-12-11T11:43:04Z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0x010100DF2ABF6FF054674DAB71197542992782</vt:lpwstr>
  </property>
</Properties>
</file>