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43"/>
  </p:notesMasterIdLst>
  <p:handoutMasterIdLst>
    <p:handoutMasterId r:id="rId44"/>
  </p:handoutMasterIdLst>
  <p:sldIdLst>
    <p:sldId id="256" r:id="rId5"/>
    <p:sldId id="312" r:id="rId6"/>
    <p:sldId id="313" r:id="rId7"/>
    <p:sldId id="633" r:id="rId8"/>
    <p:sldId id="673" r:id="rId9"/>
    <p:sldId id="355" r:id="rId10"/>
    <p:sldId id="386" r:id="rId11"/>
    <p:sldId id="388" r:id="rId12"/>
    <p:sldId id="387" r:id="rId13"/>
    <p:sldId id="362" r:id="rId14"/>
    <p:sldId id="391" r:id="rId15"/>
    <p:sldId id="392" r:id="rId16"/>
    <p:sldId id="680" r:id="rId17"/>
    <p:sldId id="571" r:id="rId18"/>
    <p:sldId id="699" r:id="rId19"/>
    <p:sldId id="682" r:id="rId20"/>
    <p:sldId id="681" r:id="rId21"/>
    <p:sldId id="686" r:id="rId22"/>
    <p:sldId id="687" r:id="rId23"/>
    <p:sldId id="693" r:id="rId24"/>
    <p:sldId id="694" r:id="rId25"/>
    <p:sldId id="695" r:id="rId26"/>
    <p:sldId id="696" r:id="rId27"/>
    <p:sldId id="697" r:id="rId28"/>
    <p:sldId id="689" r:id="rId29"/>
    <p:sldId id="688" r:id="rId30"/>
    <p:sldId id="690" r:id="rId31"/>
    <p:sldId id="691" r:id="rId32"/>
    <p:sldId id="601" r:id="rId33"/>
    <p:sldId id="584" r:id="rId34"/>
    <p:sldId id="667" r:id="rId35"/>
    <p:sldId id="678" r:id="rId36"/>
    <p:sldId id="324" r:id="rId37"/>
    <p:sldId id="631" r:id="rId38"/>
    <p:sldId id="632" r:id="rId39"/>
    <p:sldId id="692" r:id="rId40"/>
    <p:sldId id="612" r:id="rId41"/>
    <p:sldId id="698" r:id="rId42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92"/>
    <a:srgbClr val="025CBE"/>
    <a:srgbClr val="00A1DA"/>
    <a:srgbClr val="78B832"/>
    <a:srgbClr val="F4B6B6"/>
    <a:srgbClr val="FF99FF"/>
    <a:srgbClr val="F5F5F5"/>
    <a:srgbClr val="FC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87409" autoAdjust="0"/>
  </p:normalViewPr>
  <p:slideViewPr>
    <p:cSldViewPr>
      <p:cViewPr varScale="1">
        <p:scale>
          <a:sx n="100" d="100"/>
          <a:sy n="100" d="100"/>
        </p:scale>
        <p:origin x="18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182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072AA34-6758-42EE-A69C-8E87D8359C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6A6D8F-1D65-468A-94AB-229339863A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E5E7CB-8FD0-42BE-BE63-E3A4117E9F0D}" type="datetimeFigureOut">
              <a:rPr lang="cs-CZ"/>
              <a:pPr>
                <a:defRPr/>
              </a:pPr>
              <a:t>31.08.2021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FFDA00-4196-4762-93F3-677683EC60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3CB695-9A7B-4122-B2A6-374D546632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63C424-4EAB-4DDB-AE2D-B2A1D68A67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6016913-32F8-4189-80BB-6A32143752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71E683-7B27-453B-B10D-46D5207CC6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0537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6A9770-975B-4B35-8BD7-9DF88ECFDE53}" type="datetimeFigureOut">
              <a:rPr lang="cs-CZ"/>
              <a:pPr>
                <a:defRPr/>
              </a:pPr>
              <a:t>31.08.2021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722E2692-2191-40BD-B6B0-69416220C0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A90F6365-0D7E-4F5E-9313-F4AA4E4B8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7BA24F-A773-476E-8D69-22E4CC5679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D49D1B-E804-434E-A691-D60902E0C0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4513" y="6456363"/>
            <a:ext cx="4300537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B0D96B-4DA6-4134-AD0C-3CB084F6C8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5F0F4BCB-AD08-4773-8571-E713896D20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0B59AB5F-CEB2-4956-9AD0-D475A4C4DC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982664A7-85BD-401D-A202-9F0955982A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D473F7-6118-40E2-B0FA-72C45E06126A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26D37538-17A4-4B15-976C-E51F7B0758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FB2FABDF-1901-44E1-A3C9-17272897D1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21EA2671-6DDE-42D9-87FE-5D45CB8AF9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8AB94CC-699D-4615-A2EB-D448B2487D1C}" type="slidenum">
              <a:rPr lang="cs-CZ" altLang="cs-CZ" smtClean="0">
                <a:solidFill>
                  <a:srgbClr val="000000"/>
                </a:solidFill>
              </a:rPr>
              <a:pPr/>
              <a:t>19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>
            <a:extLst>
              <a:ext uri="{FF2B5EF4-FFF2-40B4-BE49-F238E27FC236}">
                <a16:creationId xmlns:a16="http://schemas.microsoft.com/office/drawing/2014/main" id="{028BB40E-E919-42AA-895A-9A818F831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>
            <a:extLst>
              <a:ext uri="{FF2B5EF4-FFF2-40B4-BE49-F238E27FC236}">
                <a16:creationId xmlns:a16="http://schemas.microsoft.com/office/drawing/2014/main" id="{D6246A24-3495-4D85-89F5-9AE7DF4A4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67232373-220C-4A2C-BD40-9F37B7FE9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7F5506-E5D2-4847-AB93-B566E586068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>
            <a:extLst>
              <a:ext uri="{FF2B5EF4-FFF2-40B4-BE49-F238E27FC236}">
                <a16:creationId xmlns:a16="http://schemas.microsoft.com/office/drawing/2014/main" id="{9C0BDBED-DF2B-4AB3-8A46-20F7CD3B42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>
            <a:extLst>
              <a:ext uri="{FF2B5EF4-FFF2-40B4-BE49-F238E27FC236}">
                <a16:creationId xmlns:a16="http://schemas.microsoft.com/office/drawing/2014/main" id="{1C8A6947-3388-4A9C-8CAC-E407C9109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DADF8CD4-0D4A-4E46-8BD4-6624FE05E6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C865C5-ED5D-49B3-A5DC-BA15F01A407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8AB664EC-64FE-4ED3-BEA2-1B580B214B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5B82BD13-BFD8-4D89-9F96-84DFC1EE0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B024C28A-CDC5-4465-882B-8179B2F72E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029E50-89CC-4D25-AFF2-9F902B04440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>
            <a:extLst>
              <a:ext uri="{FF2B5EF4-FFF2-40B4-BE49-F238E27FC236}">
                <a16:creationId xmlns:a16="http://schemas.microsoft.com/office/drawing/2014/main" id="{A158ADBB-6DC0-45A9-81C8-473491EC4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>
            <a:extLst>
              <a:ext uri="{FF2B5EF4-FFF2-40B4-BE49-F238E27FC236}">
                <a16:creationId xmlns:a16="http://schemas.microsoft.com/office/drawing/2014/main" id="{ED4A42B0-8141-447A-9333-4CF278C05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52881FCF-A325-41A8-97E9-A6D2FFAE6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74C64E-C16E-4AC4-837A-FF4D5E0A3D6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26B16944-A7C8-434D-9B51-060265CB3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0EA11AF4-E292-466D-944E-6BD1ACED8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DD748007-E56B-4822-86A5-D5DAEE3BF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D7EFCC-1884-4A4A-9770-532C06C6E624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F8E95157-2FB2-4D55-B800-F091075CB5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5526D97C-A009-4BF3-B143-2E1363E14C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5E6094D7-A5C3-43F8-BCFA-63B1E11E09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D76F21-7CE2-44B8-8DA3-F46647CF889D}" type="slidenum">
              <a:rPr lang="cs-CZ" altLang="cs-CZ" smtClean="0">
                <a:solidFill>
                  <a:srgbClr val="000000"/>
                </a:solidFill>
              </a:rPr>
              <a:pPr/>
              <a:t>26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>
            <a:extLst>
              <a:ext uri="{FF2B5EF4-FFF2-40B4-BE49-F238E27FC236}">
                <a16:creationId xmlns:a16="http://schemas.microsoft.com/office/drawing/2014/main" id="{DA405F11-E6D8-41D9-8C3F-A95FCDFDD6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>
            <a:extLst>
              <a:ext uri="{FF2B5EF4-FFF2-40B4-BE49-F238E27FC236}">
                <a16:creationId xmlns:a16="http://schemas.microsoft.com/office/drawing/2014/main" id="{CC5D9A0B-0C78-4FD7-8194-CD3E2B07DB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9D29476D-B95A-4C66-B290-873BDD556E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4D2000-962E-479A-9735-0ADE1982E653}" type="slidenum">
              <a:rPr lang="cs-CZ" altLang="cs-CZ" smtClean="0">
                <a:solidFill>
                  <a:srgbClr val="000000"/>
                </a:solidFill>
              </a:rPr>
              <a:pPr/>
              <a:t>27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>
            <a:extLst>
              <a:ext uri="{FF2B5EF4-FFF2-40B4-BE49-F238E27FC236}">
                <a16:creationId xmlns:a16="http://schemas.microsoft.com/office/drawing/2014/main" id="{BAA0F023-7AC1-41C6-B34A-873B6F1F4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>
            <a:extLst>
              <a:ext uri="{FF2B5EF4-FFF2-40B4-BE49-F238E27FC236}">
                <a16:creationId xmlns:a16="http://schemas.microsoft.com/office/drawing/2014/main" id="{A98CA05D-EECB-4777-95FC-9780251372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9156" name="Zástupný symbol pro číslo snímku 3">
            <a:extLst>
              <a:ext uri="{FF2B5EF4-FFF2-40B4-BE49-F238E27FC236}">
                <a16:creationId xmlns:a16="http://schemas.microsoft.com/office/drawing/2014/main" id="{FC295237-009D-4C4F-AFB4-9862D3AEAC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AC9F74-DEE8-429C-AFE2-5F0908A92496}" type="slidenum">
              <a:rPr lang="cs-CZ" altLang="cs-CZ" smtClean="0">
                <a:solidFill>
                  <a:srgbClr val="000000"/>
                </a:solidFill>
              </a:rPr>
              <a:pPr/>
              <a:t>28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C76B80A4-173D-4484-9684-51AAAEE47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04D9673F-CC5B-4DDE-94CA-D741263787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2228" name="Zástupný symbol pro číslo snímku 3">
            <a:extLst>
              <a:ext uri="{FF2B5EF4-FFF2-40B4-BE49-F238E27FC236}">
                <a16:creationId xmlns:a16="http://schemas.microsoft.com/office/drawing/2014/main" id="{62414341-4240-496A-9E94-686C0A0507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87A9B0-1151-472A-B75E-02FF087B5425}" type="slidenum">
              <a:rPr lang="cs-CZ" altLang="cs-CZ" smtClean="0">
                <a:solidFill>
                  <a:srgbClr val="000000"/>
                </a:solidFill>
              </a:rPr>
              <a:pPr/>
              <a:t>30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E7682A09-0B49-4006-ABE7-58D5433E4D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8A228B79-40B2-4865-B0D2-711D4B0D68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31421151-2078-4D3B-8152-AEB27DC10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3853BF-E48C-4794-B884-75EB40DB1281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>
            <a:extLst>
              <a:ext uri="{FF2B5EF4-FFF2-40B4-BE49-F238E27FC236}">
                <a16:creationId xmlns:a16="http://schemas.microsoft.com/office/drawing/2014/main" id="{575AE31C-90C5-4C66-AFBD-3343DDEA0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>
            <a:extLst>
              <a:ext uri="{FF2B5EF4-FFF2-40B4-BE49-F238E27FC236}">
                <a16:creationId xmlns:a16="http://schemas.microsoft.com/office/drawing/2014/main" id="{AE476044-A945-4551-822F-94D031030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5300" name="Zástupný symbol pro číslo snímku 3">
            <a:extLst>
              <a:ext uri="{FF2B5EF4-FFF2-40B4-BE49-F238E27FC236}">
                <a16:creationId xmlns:a16="http://schemas.microsoft.com/office/drawing/2014/main" id="{FFB8651D-E53D-4DC3-8316-A291E64691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2D9499-987A-4AD7-ACE7-6DB98BAE5E7C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>
            <a:extLst>
              <a:ext uri="{FF2B5EF4-FFF2-40B4-BE49-F238E27FC236}">
                <a16:creationId xmlns:a16="http://schemas.microsoft.com/office/drawing/2014/main" id="{8790A97D-8542-4552-929B-956C989F03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>
            <a:extLst>
              <a:ext uri="{FF2B5EF4-FFF2-40B4-BE49-F238E27FC236}">
                <a16:creationId xmlns:a16="http://schemas.microsoft.com/office/drawing/2014/main" id="{943A7A81-9DBE-4C2E-BE73-E2894BB761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7348" name="Zástupný symbol pro číslo snímku 3">
            <a:extLst>
              <a:ext uri="{FF2B5EF4-FFF2-40B4-BE49-F238E27FC236}">
                <a16:creationId xmlns:a16="http://schemas.microsoft.com/office/drawing/2014/main" id="{61DD1067-F700-4FB8-AE1D-9AC2573A60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605CC3-9B7B-4181-90AE-7EF4C49AAEF5}" type="slidenum">
              <a:rPr lang="cs-CZ" altLang="cs-CZ" smtClean="0">
                <a:solidFill>
                  <a:srgbClr val="000000"/>
                </a:solidFill>
              </a:rPr>
              <a:pPr/>
              <a:t>33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>
            <a:extLst>
              <a:ext uri="{FF2B5EF4-FFF2-40B4-BE49-F238E27FC236}">
                <a16:creationId xmlns:a16="http://schemas.microsoft.com/office/drawing/2014/main" id="{E6AB9DAF-99E8-47E3-B53B-297D602CD3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>
            <a:extLst>
              <a:ext uri="{FF2B5EF4-FFF2-40B4-BE49-F238E27FC236}">
                <a16:creationId xmlns:a16="http://schemas.microsoft.com/office/drawing/2014/main" id="{09B04782-3DCB-4C2F-95AA-E8B2A7CF75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9396" name="Zástupný symbol pro číslo snímku 3">
            <a:extLst>
              <a:ext uri="{FF2B5EF4-FFF2-40B4-BE49-F238E27FC236}">
                <a16:creationId xmlns:a16="http://schemas.microsoft.com/office/drawing/2014/main" id="{8D125F4B-85EE-46D0-B648-542D2E963F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73D333-E5B3-4F1B-8A54-DE45A95D8966}" type="slidenum">
              <a:rPr lang="cs-CZ" altLang="cs-CZ" smtClean="0">
                <a:solidFill>
                  <a:srgbClr val="000000"/>
                </a:solidFill>
              </a:rPr>
              <a:pPr/>
              <a:t>34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32BCD91E-9547-4A36-A3F3-2EDFAEDF5A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0BA74C00-7649-4D9B-82A1-EAE20382E0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06F54440-B4B6-479F-98A0-0B55333240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987D73-0782-45A6-9634-2B2BDE11D897}" type="slidenum">
              <a:rPr lang="cs-CZ" altLang="cs-CZ" smtClean="0">
                <a:solidFill>
                  <a:srgbClr val="000000"/>
                </a:solidFill>
              </a:rPr>
              <a:pPr/>
              <a:t>35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>
            <a:extLst>
              <a:ext uri="{FF2B5EF4-FFF2-40B4-BE49-F238E27FC236}">
                <a16:creationId xmlns:a16="http://schemas.microsoft.com/office/drawing/2014/main" id="{588796C0-4AA2-43C4-A949-43C91E9BDB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>
            <a:extLst>
              <a:ext uri="{FF2B5EF4-FFF2-40B4-BE49-F238E27FC236}">
                <a16:creationId xmlns:a16="http://schemas.microsoft.com/office/drawing/2014/main" id="{06418E18-8CED-48E0-9878-B53817DCD7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4516" name="Zástupný symbol pro číslo snímku 3">
            <a:extLst>
              <a:ext uri="{FF2B5EF4-FFF2-40B4-BE49-F238E27FC236}">
                <a16:creationId xmlns:a16="http://schemas.microsoft.com/office/drawing/2014/main" id="{1A5527D4-D9E6-4092-916E-2E0A6689F2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0A1B91-DC28-4A70-92C8-C553A20C30A2}" type="slidenum">
              <a:rPr lang="cs-CZ" altLang="cs-CZ" smtClean="0">
                <a:solidFill>
                  <a:srgbClr val="000000"/>
                </a:solidFill>
              </a:rPr>
              <a:pPr/>
              <a:t>37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>
            <a:extLst>
              <a:ext uri="{FF2B5EF4-FFF2-40B4-BE49-F238E27FC236}">
                <a16:creationId xmlns:a16="http://schemas.microsoft.com/office/drawing/2014/main" id="{2236E4B9-CF2D-4AE0-BB7D-8B30E27CC2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Zástupný symbol pro poznámky 2">
            <a:extLst>
              <a:ext uri="{FF2B5EF4-FFF2-40B4-BE49-F238E27FC236}">
                <a16:creationId xmlns:a16="http://schemas.microsoft.com/office/drawing/2014/main" id="{E5937673-0863-4ED0-AB8E-4C8396801F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6564" name="Zástupný symbol pro číslo snímku 3">
            <a:extLst>
              <a:ext uri="{FF2B5EF4-FFF2-40B4-BE49-F238E27FC236}">
                <a16:creationId xmlns:a16="http://schemas.microsoft.com/office/drawing/2014/main" id="{FF37B887-3229-49B2-B3C0-F6DBF7A216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C13306-3FCA-46E4-8924-CA0184025E87}" type="slidenum">
              <a:rPr lang="cs-CZ" altLang="cs-CZ" smtClean="0">
                <a:solidFill>
                  <a:srgbClr val="000000"/>
                </a:solidFill>
              </a:rPr>
              <a:pPr/>
              <a:t>38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>
            <a:extLst>
              <a:ext uri="{FF2B5EF4-FFF2-40B4-BE49-F238E27FC236}">
                <a16:creationId xmlns:a16="http://schemas.microsoft.com/office/drawing/2014/main" id="{F7C985D5-425F-4EF1-AEC4-A3F041D1AB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>
            <a:extLst>
              <a:ext uri="{FF2B5EF4-FFF2-40B4-BE49-F238E27FC236}">
                <a16:creationId xmlns:a16="http://schemas.microsoft.com/office/drawing/2014/main" id="{7FBFE6E2-FB2C-4A2A-AAB3-D94D71AE88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08C96657-85A1-4ECB-BA7A-1CD3C504D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502606-EB18-4400-A01B-F919AFAF11AE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54969DE3-2A39-4E46-8EA6-1B5FB6DB72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FCFE4897-8D41-47A0-B1D5-97B2F0B21C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B0853506-3858-4550-9FD9-63207945A9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6B8642-01C4-414E-9790-A52BAA857400}" type="slidenum">
              <a:rPr lang="cs-CZ" altLang="cs-CZ" smtClean="0">
                <a:solidFill>
                  <a:srgbClr val="000000"/>
                </a:solidFill>
              </a:rPr>
              <a:pPr/>
              <a:t>5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3672F3B9-986A-4EE4-810C-B65FF6776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80A65E05-077F-4F38-B0E8-2510D9DA75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E259AAC2-52FB-419C-8BBB-70CA375C96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596EDBA-524A-4659-B6D9-9CA990016E1B}" type="slidenum">
              <a:rPr lang="cs-CZ" altLang="cs-CZ" smtClean="0">
                <a:solidFill>
                  <a:srgbClr val="000000"/>
                </a:solidFill>
              </a:rPr>
              <a:pPr/>
              <a:t>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A70B9EF5-CA8F-436E-9FF8-9B33F87D52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C3AF0746-1EEA-4285-BE9B-AEE277C7F9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A745C498-6DB6-4165-92B6-1D543B16AB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10DBF0-69BE-442C-848D-CC5D2BA24490}" type="slidenum">
              <a:rPr lang="cs-CZ" altLang="cs-CZ" smtClean="0">
                <a:solidFill>
                  <a:srgbClr val="000000"/>
                </a:solidFill>
              </a:rPr>
              <a:pPr/>
              <a:t>13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6BB41C00-722D-4F7D-B1C8-804765A4E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DCAE6040-3DE8-4E66-8A83-F7824FE39B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1198841C-D16A-4536-A019-F5427B0FF7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D914CA-C054-4456-9DB4-18D59001B265}" type="slidenum">
              <a:rPr lang="cs-CZ" altLang="cs-CZ" smtClean="0">
                <a:solidFill>
                  <a:srgbClr val="000000"/>
                </a:solidFill>
              </a:rPr>
              <a:pPr/>
              <a:t>14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>
            <a:extLst>
              <a:ext uri="{FF2B5EF4-FFF2-40B4-BE49-F238E27FC236}">
                <a16:creationId xmlns:a16="http://schemas.microsoft.com/office/drawing/2014/main" id="{6AF9E68F-8E44-42F0-95EB-D364720E26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>
            <a:extLst>
              <a:ext uri="{FF2B5EF4-FFF2-40B4-BE49-F238E27FC236}">
                <a16:creationId xmlns:a16="http://schemas.microsoft.com/office/drawing/2014/main" id="{544A7EAD-5223-42A9-92AE-3681D7A70F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58CD80D8-E056-4227-A2AC-6570E347A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592F03-AC1F-4C07-91A3-EC77C16EF2C4}" type="slidenum">
              <a:rPr lang="cs-CZ" altLang="cs-CZ" smtClean="0">
                <a:solidFill>
                  <a:srgbClr val="000000"/>
                </a:solidFill>
              </a:rPr>
              <a:pPr/>
              <a:t>16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55C9921F-F6F6-4F50-96E0-511624247A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44A4B980-94B4-41B6-B9BC-98C57956E7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CB48059A-89FA-4FE6-8B1C-95E4F5B0F0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58AE43-FDC8-48E8-94E2-768B89EE5420}" type="slidenum">
              <a:rPr lang="cs-CZ" altLang="cs-CZ" smtClean="0">
                <a:solidFill>
                  <a:srgbClr val="000000"/>
                </a:solidFill>
              </a:rPr>
              <a:pPr/>
              <a:t>17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13384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9972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84313"/>
            <a:ext cx="2057400" cy="41767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4313"/>
            <a:ext cx="6019800" cy="41767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0533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6963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8752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068638"/>
            <a:ext cx="4038600" cy="259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068638"/>
            <a:ext cx="4038600" cy="259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2327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61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6752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26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8066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5964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392ED9B5-4BD6-46E9-8296-14558BE11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843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63362159-F486-4D2E-BB74-2F7C9E88C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068638"/>
            <a:ext cx="822960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DED38921-8B45-41C1-BAF1-4A626B19C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888" y="6021388"/>
            <a:ext cx="442912" cy="28733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1BF23790-E0AE-48E4-9408-559984C0B613}" type="slidenum">
              <a:rPr lang="cs-CZ" altLang="cs-CZ" sz="1200" b="1" smtClean="0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endParaRPr lang="cs-CZ" altLang="cs-CZ" sz="1200" b="1">
              <a:solidFill>
                <a:schemeClr val="bg1"/>
              </a:solidFill>
            </a:endParaRPr>
          </a:p>
        </p:txBody>
      </p:sp>
      <p:pic>
        <p:nvPicPr>
          <p:cNvPr id="2" name="Obrázek 4">
            <a:extLst>
              <a:ext uri="{FF2B5EF4-FFF2-40B4-BE49-F238E27FC236}">
                <a16:creationId xmlns:a16="http://schemas.microsoft.com/office/drawing/2014/main" id="{F34613A8-F416-4260-973F-7FB6956981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C5073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iberecky_kraj_smart_akcelerator_ppt_sablona_4-3_mustr-1">
            <a:extLst>
              <a:ext uri="{FF2B5EF4-FFF2-40B4-BE49-F238E27FC236}">
                <a16:creationId xmlns:a16="http://schemas.microsoft.com/office/drawing/2014/main" id="{8BB69B3F-25E8-4A44-85BA-312AF40A5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10001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EE06E4D2-ACE3-4926-92BE-28D6F2690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322388"/>
            <a:ext cx="7561262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chemeClr val="bg1"/>
                </a:solidFill>
                <a:latin typeface="Arial Narrow" panose="020B0606020202030204" pitchFamily="34" charset="0"/>
              </a:rPr>
              <a:t>RADA PRO VÝZKUM, VÝVOJ A INOVACE      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chemeClr val="bg1"/>
                </a:solidFill>
                <a:latin typeface="Arial Narrow" panose="020B0606020202030204" pitchFamily="34" charset="0"/>
              </a:rPr>
              <a:t>V LIBERECKÉM KRAJI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cs-CZ" altLang="cs-CZ" sz="2800" b="1">
              <a:solidFill>
                <a:schemeClr val="bg1"/>
              </a:solidFill>
            </a:endParaRP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 Narrow" panose="020B0606020202030204" pitchFamily="34" charset="0"/>
              </a:rPr>
              <a:t>17. jednání, 1. září  2021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1FFABD8B-6C1F-4909-A056-238A6A322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88" y="5919788"/>
            <a:ext cx="75612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 Narrow" panose="020B0606020202030204" pitchFamily="34" charset="0"/>
              </a:rPr>
              <a:t>KU LK  multimediální sál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  <a:latin typeface="Arial Narrow" panose="020B0606020202030204" pitchFamily="34" charset="0"/>
              </a:rPr>
              <a:t>   </a:t>
            </a:r>
          </a:p>
        </p:txBody>
      </p:sp>
      <p:pic>
        <p:nvPicPr>
          <p:cNvPr id="4101" name="Obrázek 1">
            <a:extLst>
              <a:ext uri="{FF2B5EF4-FFF2-40B4-BE49-F238E27FC236}">
                <a16:creationId xmlns:a16="http://schemas.microsoft.com/office/drawing/2014/main" id="{4340580A-34D5-4176-8C4C-8FDE0452E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3DB8A38-D255-4517-981F-E7E6DC2E7C4D}"/>
              </a:ext>
            </a:extLst>
          </p:cNvPr>
          <p:cNvSpPr txBox="1">
            <a:spLocks noChangeArrowheads="1"/>
          </p:cNvSpPr>
          <p:nvPr/>
        </p:nvSpPr>
        <p:spPr>
          <a:xfrm>
            <a:off x="1476375" y="404813"/>
            <a:ext cx="7210425" cy="7921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dirty="0"/>
              <a:t>Hodnotící kritéria</a:t>
            </a:r>
            <a:br>
              <a:rPr lang="cs-CZ" altLang="cs-CZ" sz="2000" kern="0" dirty="0"/>
            </a:br>
            <a:br>
              <a:rPr lang="cs-CZ" altLang="cs-CZ" sz="2000" kern="0" dirty="0"/>
            </a:br>
            <a:br>
              <a:rPr lang="cs-CZ" altLang="cs-CZ" sz="2000" kern="0" dirty="0"/>
            </a:br>
            <a:br>
              <a:rPr lang="cs-CZ" altLang="cs-CZ" sz="2000" kern="0" dirty="0"/>
            </a:br>
            <a:endParaRPr lang="cs-CZ" altLang="cs-CZ" sz="2000" kern="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01B751A-3218-41F5-9F09-FE9ACA8D6D66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484313"/>
          <a:ext cx="7993063" cy="4221163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3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kritéria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Bodová škála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Hodnotitel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Z1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Vazba projektu na další aktivity v území 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7 / 15 bodů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ORREP 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Z2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Vazba projektu na rozvoj hospodářsky slabých a podprůměrných oblastí kraje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7 / 15 bodů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ORREP 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Oborové zaměření ve vztahu ke Strategii inteligentní specializace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7 / 15 bodů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ORREP 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6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Hodnocení realizovatelnosti a inovativnosti projektu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Popis projektu je srozumitelný, výstupy a přínosy a jejich využitelnost jsou dostatečně popsány, projekt má inovační potenciál, nastavení případné spolupráce je reálné, rozpočet je adekvátní stanoveným cílům.</a:t>
                      </a:r>
                      <a:endParaRPr kumimoji="0" lang="cs-CZ" altLang="cs-CZ" sz="8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/ 4 / 8 / 12 / 15 bodů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aritmetický průměr</a:t>
                      </a:r>
                      <a:endParaRPr kumimoji="0" lang="cs-CZ" altLang="cs-CZ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RVVI 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Navázání spolupráce (pouze pro DT 1)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/ 7 / 15 bodů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ORREP 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S4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Hodnocení dle velikosti podniku (pouze pro DT 2 a DT 3)</a:t>
                      </a:r>
                      <a:endParaRPr kumimoji="0" lang="cs-CZ" alt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/ 7 / 15 bodů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ORREP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1A879503-608B-4A61-ACA1-4685EDC12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77938"/>
            <a:ext cx="8229600" cy="1143000"/>
          </a:xfrm>
        </p:spPr>
        <p:txBody>
          <a:bodyPr/>
          <a:lstStyle/>
          <a:p>
            <a:r>
              <a:rPr lang="cs-CZ" altLang="cs-CZ"/>
              <a:t>Následný postup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D8BFA794-79EE-4F35-9D13-6EE91D1C25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20938"/>
            <a:ext cx="8229600" cy="3240087"/>
          </a:xfrm>
        </p:spPr>
        <p:txBody>
          <a:bodyPr/>
          <a:lstStyle/>
          <a:p>
            <a:r>
              <a:rPr lang="cs-CZ" altLang="cs-CZ"/>
              <a:t>Možnost úpravy bodového hodnocení jednotlivých kritérií na základě řádného zdůvodnění</a:t>
            </a:r>
          </a:p>
          <a:p>
            <a:r>
              <a:rPr lang="cs-CZ" altLang="cs-CZ"/>
              <a:t>RVVI LK může </a:t>
            </a:r>
            <a:r>
              <a:rPr lang="cs-CZ" altLang="cs-CZ" b="1"/>
              <a:t>nedoporučit poskytnutí dotace pro konkrétní projekt</a:t>
            </a:r>
            <a:r>
              <a:rPr lang="cs-CZ" altLang="cs-CZ"/>
              <a:t>. Toto stanovisko je nutné zdůvodnit.</a:t>
            </a:r>
          </a:p>
          <a:p>
            <a:r>
              <a:rPr lang="cs-CZ" altLang="cs-CZ"/>
              <a:t>Doporučení projektů dle pořadí až do výše vyčerpání alokace. </a:t>
            </a:r>
          </a:p>
          <a:p>
            <a:r>
              <a:rPr lang="cs-CZ" altLang="cs-CZ"/>
              <a:t>Návrh využití zbývající částky alokace – nabídnout dalším projektům v pořadí, nebo přesun do dalšího roku</a:t>
            </a:r>
          </a:p>
          <a:p>
            <a:r>
              <a:rPr lang="cs-CZ" altLang="cs-CZ"/>
              <a:t>Schválení zásobníku projektů - všechny zbývající, nebo pouze do určitého počtu bodů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96EE2AA4-5BF1-4478-82D3-C3B1CFE61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649287"/>
          </a:xfrm>
        </p:spPr>
        <p:txBody>
          <a:bodyPr/>
          <a:lstStyle/>
          <a:p>
            <a:r>
              <a:rPr lang="cs-CZ" altLang="cs-CZ"/>
              <a:t>Usnesení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4395C6-1C8C-46A1-B856-2C4E711F0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3115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/>
              <a:t>USN č. 2/2/2021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/>
              <a:t>Rada pro výzkum, vývoj a inovace v Libereckém kraji </a:t>
            </a:r>
            <a:r>
              <a:rPr lang="cs-CZ" altLang="cs-CZ" sz="1800" dirty="0"/>
              <a:t>doporučuje poskytovateli dotace, Libereckému kraji, podpořit projekty v pořadí dle souhrnného bodového hodnocení schváleného RVVI a v požadované výši. 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1800" dirty="0"/>
          </a:p>
          <a:p>
            <a:pPr marL="0" indent="0" eaLnBrk="1" hangingPunct="1">
              <a:buFontTx/>
              <a:buNone/>
              <a:defRPr/>
            </a:pPr>
            <a:endParaRPr lang="cs-CZ" sz="1800" b="1" kern="1200" dirty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/>
              <a:t>USN č.  3/2/2021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/>
              <a:t>Rada pro výzkum, vývoj a inovace v Libereckém kraji </a:t>
            </a:r>
            <a:r>
              <a:rPr lang="cs-CZ" altLang="cs-CZ" sz="1800" dirty="0"/>
              <a:t>doporučuje poskytovateli dotace, Libereckému kraji </a:t>
            </a:r>
            <a:r>
              <a:rPr lang="cs-CZ" sz="1800" dirty="0"/>
              <a:t>zařadit projekty v pořadí od…– do..  do zásobníku projektů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liberecky_kraj_smart_akcelerator_ppt_sablona_4-3_mustr-1">
            <a:extLst>
              <a:ext uri="{FF2B5EF4-FFF2-40B4-BE49-F238E27FC236}">
                <a16:creationId xmlns:a16="http://schemas.microsoft.com/office/drawing/2014/main" id="{8009EA6B-64E1-401D-B7DD-ACC58C316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Obdélník 1">
            <a:extLst>
              <a:ext uri="{FF2B5EF4-FFF2-40B4-BE49-F238E27FC236}">
                <a16:creationId xmlns:a16="http://schemas.microsoft.com/office/drawing/2014/main" id="{9CFC79F0-11CA-4D94-B0EE-57B2AC3E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089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4. Asistenční vouchery Libereckého kraje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– žádosti 2021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Ing. Zuzana Antlová, finanční manažer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Ing. Vladimír Pachl, krajský RIS3 koordinátor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7C8ECB2-49A9-4D5F-A702-916F0ACC6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6851650" cy="1008062"/>
          </a:xfrm>
        </p:spPr>
        <p:txBody>
          <a:bodyPr/>
          <a:lstStyle/>
          <a:p>
            <a:pPr algn="r" eaLnBrk="1" hangingPunct="1"/>
            <a:r>
              <a:rPr lang="cs-CZ" altLang="cs-CZ" sz="2400"/>
              <a:t>Asistenční vouchery – krátké shrnutí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934289-2BA7-4551-9BFE-300DF12E5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465637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endParaRPr lang="cs-CZ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 marL="0" indent="0" eaLnBrk="1" hangingPunct="1">
              <a:buFontTx/>
              <a:buNone/>
              <a:defRPr/>
            </a:pPr>
            <a:endParaRPr lang="cs-CZ" altLang="cs-CZ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C9577B4A-128C-472B-A13A-3AFCE331F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39693"/>
              </p:ext>
            </p:extLst>
          </p:nvPr>
        </p:nvGraphicFramePr>
        <p:xfrm>
          <a:off x="457200" y="1484313"/>
          <a:ext cx="8229600" cy="4104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663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Účel</a:t>
                      </a: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pPr marL="0" lvl="0" indent="-285750">
                        <a:lnSpc>
                          <a:spcPct val="150000"/>
                        </a:lnSpc>
                        <a:spcBef>
                          <a:spcPct val="0"/>
                        </a:spcBef>
                        <a:buFontTx/>
                        <a:buAutoNum type="alphaLcParenR"/>
                      </a:pPr>
                      <a:r>
                        <a:rPr lang="cs-CZ" altLang="cs-CZ" sz="1400" dirty="0"/>
                        <a:t>příprava žádostí do operačních programů (programové financování)</a:t>
                      </a:r>
                    </a:p>
                    <a:p>
                      <a:pPr marL="0" lvl="0" indent="-285750">
                        <a:lnSpc>
                          <a:spcPct val="150000"/>
                        </a:lnSpc>
                        <a:spcBef>
                          <a:spcPct val="0"/>
                        </a:spcBef>
                        <a:buFontTx/>
                        <a:buAutoNum type="alphaLcParenR"/>
                      </a:pPr>
                      <a:r>
                        <a:rPr lang="cs-CZ" altLang="cs-CZ" sz="1400" dirty="0"/>
                        <a:t>realizace projektu z vlastních zdrojů</a:t>
                      </a:r>
                    </a:p>
                  </a:txBody>
                  <a:tcPr marL="91449" marR="91449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062"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</a:rPr>
                        <a:t>Příjem žádostí</a:t>
                      </a:r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27. 6. 2020 – 31. 1. 2022</a:t>
                      </a:r>
                      <a:endParaRPr lang="cs-CZ" sz="14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13"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</a:rPr>
                        <a:t>Alokace</a:t>
                      </a:r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</a:rPr>
                        <a:t>1.500.000 Kč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</a:rPr>
                        <a:t>Max. výše dotace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</a:rPr>
                        <a:t>Min. výše dotace</a:t>
                      </a:r>
                    </a:p>
                    <a:p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kern="1200" dirty="0">
                          <a:solidFill>
                            <a:schemeClr val="dk1"/>
                          </a:solidFill>
                        </a:rPr>
                        <a:t>300.000 Kč</a:t>
                      </a:r>
                    </a:p>
                    <a:p>
                      <a:pPr algn="just"/>
                      <a:r>
                        <a:rPr lang="cs-CZ" sz="1400" kern="1200" dirty="0">
                          <a:solidFill>
                            <a:schemeClr val="dk1"/>
                          </a:solidFill>
                        </a:rPr>
                        <a:t>100.000 Kč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964"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</a:rPr>
                        <a:t>Spolufinancování</a:t>
                      </a:r>
                      <a:endParaRPr lang="cs-CZ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15 % (zaplatíme 85 %)</a:t>
                      </a:r>
                    </a:p>
                  </a:txBody>
                  <a:tcPr marL="91449" marR="91449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956"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 nákladů</a:t>
                      </a: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Neinvestice</a:t>
                      </a:r>
                      <a:r>
                        <a:rPr lang="cs-CZ" sz="1400" dirty="0"/>
                        <a:t> </a:t>
                      </a:r>
                    </a:p>
                    <a:p>
                      <a:r>
                        <a:rPr lang="cs-CZ" sz="1400" dirty="0"/>
                        <a:t>osobní náklady (odborné pozice), služby (překlad, studie proveditelnosti apod.), zahraniční cesty, per </a:t>
                      </a:r>
                      <a:r>
                        <a:rPr lang="cs-CZ" sz="1400" dirty="0" err="1"/>
                        <a:t>diems</a:t>
                      </a:r>
                      <a:endParaRPr lang="cs-CZ" sz="1400" dirty="0"/>
                    </a:p>
                  </a:txBody>
                  <a:tcPr marL="91449" marR="91449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965"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Projekty</a:t>
                      </a: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 projekt – </a:t>
                      </a:r>
                      <a:r>
                        <a:rPr lang="cs-CZ" sz="1400"/>
                        <a:t>dotace nečerpána</a:t>
                      </a:r>
                      <a:endParaRPr lang="cs-CZ" sz="1400" dirty="0"/>
                    </a:p>
                  </a:txBody>
                  <a:tcPr marL="91449" marR="91449" marT="45725" marB="45725"/>
                </a:tc>
                <a:extLst>
                  <a:ext uri="{0D108BD9-81ED-4DB2-BD59-A6C34878D82A}">
                    <a16:rowId xmlns:a16="http://schemas.microsoft.com/office/drawing/2014/main" val="2069969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3DB8A38-D255-4517-981F-E7E6DC2E7C4D}"/>
              </a:ext>
            </a:extLst>
          </p:cNvPr>
          <p:cNvSpPr txBox="1">
            <a:spLocks noChangeArrowheads="1"/>
          </p:cNvSpPr>
          <p:nvPr/>
        </p:nvSpPr>
        <p:spPr>
          <a:xfrm>
            <a:off x="1476375" y="404813"/>
            <a:ext cx="7210425" cy="7921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dirty="0"/>
              <a:t>Hodnotící kritéria</a:t>
            </a:r>
            <a:br>
              <a:rPr lang="cs-CZ" altLang="cs-CZ" sz="2000" kern="0" dirty="0"/>
            </a:br>
            <a:br>
              <a:rPr lang="cs-CZ" altLang="cs-CZ" sz="2000" kern="0" dirty="0"/>
            </a:br>
            <a:br>
              <a:rPr lang="cs-CZ" altLang="cs-CZ" sz="2000" kern="0" dirty="0"/>
            </a:br>
            <a:br>
              <a:rPr lang="cs-CZ" altLang="cs-CZ" sz="2000" kern="0" dirty="0"/>
            </a:br>
            <a:endParaRPr lang="cs-CZ" altLang="cs-CZ" sz="2000" kern="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01B751A-3218-41F5-9F09-FE9ACA8D6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5172"/>
              </p:ext>
            </p:extLst>
          </p:nvPr>
        </p:nvGraphicFramePr>
        <p:xfrm>
          <a:off x="539750" y="1484313"/>
          <a:ext cx="7848674" cy="3241600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kritéria – hodnocení kvality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Bodová škála</a:t>
                      </a:r>
                      <a:endParaRPr kumimoji="0" lang="cs-CZ" altLang="cs-CZ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K1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 projektovém záměru je dostatečně </a:t>
                      </a:r>
                      <a:r>
                        <a:rPr kumimoji="0" lang="cs-CZ" alt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popsán</a:t>
                      </a: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s-CZ" alt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problém</a:t>
                      </a: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 body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K2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 projektovém záměru jsou srozumitelně a výstižně </a:t>
                      </a:r>
                      <a:r>
                        <a:rPr kumimoji="0" lang="cs-CZ" alt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popsány cíle</a:t>
                      </a: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 body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 projektovém záměru je dostatečně popsán přínos pro </a:t>
                      </a:r>
                      <a:r>
                        <a:rPr kumimoji="0" lang="cs-CZ" alt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cílové skupiny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 body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K4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 projektovém záměru jsou </a:t>
                      </a:r>
                      <a:r>
                        <a:rPr kumimoji="0" lang="cs-CZ" alt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aktivity relevantní </a:t>
                      </a: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vzájemně provázané</a:t>
                      </a:r>
                      <a:endParaRPr kumimoji="0" lang="cs-CZ" alt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 body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K5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Žadatel má schopnost projektový záměr </a:t>
                      </a:r>
                      <a:r>
                        <a:rPr kumimoji="0" lang="cs-CZ" alt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realizovat</a:t>
                      </a: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 body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K6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Projektový záměr </a:t>
                      </a:r>
                      <a:r>
                        <a:rPr kumimoji="0" lang="cs-CZ" alt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posiluje spolupráci </a:t>
                      </a:r>
                      <a:r>
                        <a:rPr kumimoji="0" lang="cs-CZ" altLang="cs-CZ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mezi subjekty</a:t>
                      </a:r>
                    </a:p>
                  </a:txBody>
                  <a:tcPr marL="60759" marR="607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0 - 3 body</a:t>
                      </a:r>
                      <a:endParaRPr kumimoji="0" lang="cs-CZ" alt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9" marR="60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C8E741B3-9442-4ECE-9A5E-2E94D63E5B00}"/>
              </a:ext>
            </a:extLst>
          </p:cNvPr>
          <p:cNvSpPr txBox="1">
            <a:spLocks/>
          </p:cNvSpPr>
          <p:nvPr/>
        </p:nvSpPr>
        <p:spPr>
          <a:xfrm>
            <a:off x="457200" y="5013251"/>
            <a:ext cx="8229600" cy="720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altLang="cs-CZ" sz="1600" kern="0" dirty="0"/>
              <a:t>Všechna hodnocení budou sečtena. Průměr hodnocení projektu na jednoho nositele musí dosáhnout alespoň </a:t>
            </a:r>
            <a:r>
              <a:rPr lang="cs-CZ" altLang="cs-CZ" sz="1600" kern="0" dirty="0">
                <a:solidFill>
                  <a:srgbClr val="FF0000"/>
                </a:solidFill>
              </a:rPr>
              <a:t>10 bodů. </a:t>
            </a:r>
          </a:p>
        </p:txBody>
      </p:sp>
    </p:spTree>
    <p:extLst>
      <p:ext uri="{BB962C8B-B14F-4D97-AF65-F5344CB8AC3E}">
        <p14:creationId xmlns:p14="http://schemas.microsoft.com/office/powerpoint/2010/main" val="381451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231D396-7105-4C15-9239-A203D29E8B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557213"/>
            <a:ext cx="6769100" cy="784225"/>
          </a:xfrm>
        </p:spPr>
        <p:txBody>
          <a:bodyPr/>
          <a:lstStyle/>
          <a:p>
            <a:pPr algn="r" eaLnBrk="1" hangingPunct="1"/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Asistenční voucher </a:t>
            </a:r>
            <a:r>
              <a:rPr lang="cs-CZ" altLang="cs-CZ" dirty="0" err="1"/>
              <a:t>CxI</a:t>
            </a:r>
            <a:br>
              <a:rPr lang="cs-CZ" altLang="cs-CZ" sz="2400" dirty="0"/>
            </a:br>
            <a:br>
              <a:rPr lang="cs-CZ" altLang="cs-CZ" dirty="0"/>
            </a:br>
            <a:endParaRPr lang="cs-CZ" alt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86430C4-5BB6-43BF-8368-2413A71C9307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4313"/>
          <a:ext cx="8229600" cy="409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23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Nositel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Partner/partneři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Technická univerzita v Liberci</a:t>
                      </a:r>
                    </a:p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Fraunhofer-Gesellschaft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66">
                <a:tc>
                  <a:txBody>
                    <a:bodyPr/>
                    <a:lstStyle/>
                    <a:p>
                      <a:r>
                        <a:rPr lang="cs-CZ" sz="1400" dirty="0"/>
                        <a:t>Název projektu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Využití hybridních technik při výrobě aditivních materiálů</a:t>
                      </a: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6">
                <a:tc>
                  <a:txBody>
                    <a:bodyPr/>
                    <a:lstStyle/>
                    <a:p>
                      <a:r>
                        <a:rPr lang="cs-CZ" sz="1400" dirty="0"/>
                        <a:t>Období realizace projektu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– 2028 </a:t>
                      </a: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4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Cíl projektu</a:t>
                      </a:r>
                    </a:p>
                    <a:p>
                      <a:endParaRPr lang="cs-CZ" sz="1400" dirty="0"/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Významně podpořit vědeckou excelenci a inovační kapacitu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CxI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TUL prostřednictvím nového centra excelence ve spolupráci se strategickým partnerem. Nové společné výzkumné centrum bude zaměřeno na výzkum v oblasti zvýšení užitných a fyzikálních vlastností výrobků pomocí řízené a cílené optimalizace struktury materiálů a využití hybridních technik při jejich výrobě. Centrum je přirozené pokračování několikaleté vědecké spolupráce mezi výzkumnými partnery, kdy se obě instituce vhodně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multioborově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doplňují a mohou tak vytvořit komplementární a ucelenou platformu pro dosahování excelentních výsledků v oblasti aplikovaného výzkumu. </a:t>
                      </a: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938">
                <a:tc>
                  <a:txBody>
                    <a:bodyPr/>
                    <a:lstStyle/>
                    <a:p>
                      <a:r>
                        <a:rPr lang="cs-CZ" sz="1400" dirty="0"/>
                        <a:t>Financování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Horizon </a:t>
                      </a:r>
                      <a:r>
                        <a:rPr lang="cs-CZ" sz="1400" dirty="0" err="1"/>
                        <a:t>Europe</a:t>
                      </a:r>
                      <a:r>
                        <a:rPr lang="cs-CZ" sz="1400" dirty="0"/>
                        <a:t> – </a:t>
                      </a:r>
                      <a:r>
                        <a:rPr lang="cs-CZ" sz="1400" dirty="0" err="1"/>
                        <a:t>Teaming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for</a:t>
                      </a:r>
                      <a:r>
                        <a:rPr lang="cs-CZ" sz="1400" dirty="0"/>
                        <a:t> excellence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255 mil. Kč / asistenční voucher </a:t>
                      </a:r>
                      <a:r>
                        <a:rPr lang="cs-CZ" sz="1400" b="1" dirty="0"/>
                        <a:t>269.127 Kč</a:t>
                      </a:r>
                    </a:p>
                    <a:p>
                      <a:endParaRPr lang="cs-CZ" sz="1400" dirty="0"/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03F05F1-BF1E-4173-AFCF-181C2E49DE9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075613" cy="37449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endParaRPr lang="cs-CZ" altLang="cs-CZ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B2C7A6A-EFBA-47F6-8E65-CD660AD8D4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557213"/>
            <a:ext cx="6769100" cy="784225"/>
          </a:xfrm>
        </p:spPr>
        <p:txBody>
          <a:bodyPr/>
          <a:lstStyle/>
          <a:p>
            <a:pPr algn="r" eaLnBrk="1" hangingPunct="1"/>
            <a:br>
              <a:rPr lang="cs-CZ" altLang="cs-CZ"/>
            </a:br>
            <a:r>
              <a:rPr lang="cs-CZ" altLang="cs-CZ"/>
              <a:t>Asistenční voucher PWT</a:t>
            </a:r>
            <a:br>
              <a:rPr lang="cs-CZ" altLang="cs-CZ" sz="2400"/>
            </a:br>
            <a:br>
              <a:rPr lang="cs-CZ" altLang="cs-CZ"/>
            </a:br>
            <a:endParaRPr lang="cs-CZ" alt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DF613CB-4281-4D35-9498-C16D2C20288D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4313"/>
          <a:ext cx="8229600" cy="418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55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Nositel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Partner/partneři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Photon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Water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Technologies, s. r. o.</a:t>
                      </a:r>
                    </a:p>
                    <a:p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Norwegian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Univers.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Sciences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, TUL, ZOO Liberec, Statutární město Jablonec nad Nisou,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Autocamp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Sedmihorky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83">
                <a:tc>
                  <a:txBody>
                    <a:bodyPr/>
                    <a:lstStyle/>
                    <a:p>
                      <a:r>
                        <a:rPr lang="cs-CZ" sz="1400" dirty="0"/>
                        <a:t>Název projektu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Snížení projevů eutrofizace s dopadem na biodiverzitu významných vodních ploch v Libereckém kraji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7">
                <a:tc>
                  <a:txBody>
                    <a:bodyPr/>
                    <a:lstStyle/>
                    <a:p>
                      <a:r>
                        <a:rPr lang="cs-CZ" sz="1400" dirty="0"/>
                        <a:t>Období realizace projektu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– 2024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Cíl projektu</a:t>
                      </a:r>
                    </a:p>
                    <a:p>
                      <a:endParaRPr lang="cs-CZ" sz="1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Řešení problematiky nekontrolovatelného nadměrného růstu řas a sinic v důsledku silné eutrofizace povrchových vod. Projekt cílí na šetrné neinvazivní postupy a technologie přispívající k potlačení těchto dopadů a s tím souvisejícím růstem sinic a řas. Aplikován bude komplexní přístup využívající soubor postupů adaptovaný a aplikovaný na míru pro každou vodní plochu. 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259">
                <a:tc>
                  <a:txBody>
                    <a:bodyPr/>
                    <a:lstStyle/>
                    <a:p>
                      <a:r>
                        <a:rPr lang="cs-CZ" sz="1400" dirty="0"/>
                        <a:t>Financování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RAGO, Norské fondy</a:t>
                      </a:r>
                    </a:p>
                    <a:p>
                      <a:r>
                        <a:rPr lang="cs-CZ" sz="1400" dirty="0"/>
                        <a:t>19,8 mil. Kč / asistenční voucher </a:t>
                      </a:r>
                      <a:r>
                        <a:rPr lang="cs-CZ" sz="1400" b="1" dirty="0"/>
                        <a:t>184.450 Kč</a:t>
                      </a:r>
                    </a:p>
                    <a:p>
                      <a:endParaRPr lang="cs-CZ" sz="14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3CC66FD9-0229-4B07-AAAE-5C613CEB7BF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075613" cy="37449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endParaRPr lang="cs-CZ" altLang="cs-CZ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667D6101-F47D-4C5B-A667-ED8506DF4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649287"/>
          </a:xfrm>
        </p:spPr>
        <p:txBody>
          <a:bodyPr/>
          <a:lstStyle/>
          <a:p>
            <a:r>
              <a:rPr lang="cs-CZ" altLang="cs-CZ"/>
              <a:t>Usnesení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915605-A2B1-4622-90E0-7B726DF1E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2232025"/>
          </a:xfrm>
        </p:spPr>
        <p:txBody>
          <a:bodyPr/>
          <a:lstStyle/>
          <a:p>
            <a:pPr marL="57150" indent="0">
              <a:lnSpc>
                <a:spcPct val="150000"/>
              </a:lnSpc>
              <a:buFontTx/>
              <a:buNone/>
              <a:defRPr/>
            </a:pPr>
            <a:r>
              <a:rPr lang="cs-CZ" sz="2400" b="1" dirty="0"/>
              <a:t>USN č. 4/2/2021 </a:t>
            </a:r>
            <a:endParaRPr lang="cs-CZ" sz="2400" dirty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dirty="0">
                <a:solidFill>
                  <a:srgbClr val="000000"/>
                </a:solidFill>
              </a:rPr>
              <a:t>Rada pro výzkum, vývoj a inovace v Libereckém kraji doporučuje v  souladu s Článkem 6 Jednacího řádu RVVI LK  poskytovateli dotace, Libereckému kraji, podpořit projekty z dotačního programu „Asistenční vouchery Libereckého kraje“ v pořadí dle souhrnného bodového hodnocení schváleného RVVI a v </a:t>
            </a:r>
            <a:r>
              <a:rPr lang="cs-CZ" altLang="cs-CZ" sz="1800">
                <a:solidFill>
                  <a:srgbClr val="000000"/>
                </a:solidFill>
              </a:rPr>
              <a:t>požadované výši.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sz="1400" kern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liberecky_kraj_smart_akcelerator_ppt_sablona_4-3_mustr-1">
            <a:extLst>
              <a:ext uri="{FF2B5EF4-FFF2-40B4-BE49-F238E27FC236}">
                <a16:creationId xmlns:a16="http://schemas.microsoft.com/office/drawing/2014/main" id="{A8EA0326-CD50-4759-A8ED-B81D3B22C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bdélník 1">
            <a:extLst>
              <a:ext uri="{FF2B5EF4-FFF2-40B4-BE49-F238E27FC236}">
                <a16:creationId xmlns:a16="http://schemas.microsoft.com/office/drawing/2014/main" id="{B19A9560-E81E-4008-A6AC-39119308D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74050" cy="1816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FontTx/>
              <a:buAutoNum type="arabicPeriod" startAt="5"/>
              <a:defRPr/>
            </a:pPr>
            <a:r>
              <a:rPr lang="cs-CZ" altLang="cs-CZ" sz="2400" dirty="0">
                <a:solidFill>
                  <a:schemeClr val="bg1"/>
                </a:solidFill>
              </a:rPr>
              <a:t>Aktualizace komunikačního plánu Regionální inovační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chemeClr val="bg1"/>
                </a:solidFill>
              </a:rPr>
              <a:t>      značky  1012+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cs-CZ" altLang="cs-CZ" sz="160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endParaRPr lang="cs-CZ" altLang="cs-CZ" sz="160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Ing. Lukáš Jokl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endParaRPr lang="cs-CZ" altLang="cs-CZ" sz="1600" dirty="0">
              <a:solidFill>
                <a:schemeClr val="bg1"/>
              </a:solidFill>
            </a:endParaRPr>
          </a:p>
        </p:txBody>
      </p:sp>
      <p:pic>
        <p:nvPicPr>
          <p:cNvPr id="30724" name="Obrázek 1">
            <a:extLst>
              <a:ext uri="{FF2B5EF4-FFF2-40B4-BE49-F238E27FC236}">
                <a16:creationId xmlns:a16="http://schemas.microsoft.com/office/drawing/2014/main" id="{5D912CBE-466E-4C4F-8DE0-CEA37AC24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099692E-9421-412B-875D-AB0F277F7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557213"/>
            <a:ext cx="6840537" cy="1143000"/>
          </a:xfrm>
        </p:spPr>
        <p:txBody>
          <a:bodyPr/>
          <a:lstStyle/>
          <a:p>
            <a:pPr algn="r" eaLnBrk="1" hangingPunct="1"/>
            <a:r>
              <a:rPr lang="cs-CZ" altLang="cs-CZ"/>
              <a:t>Program dnešního jednání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91A81F-12B0-4FCB-9246-43966B0FE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424863" cy="4537075"/>
          </a:xfrm>
        </p:spPr>
        <p:txBody>
          <a:bodyPr/>
          <a:lstStyle/>
          <a:p>
            <a:pPr>
              <a:buFontTx/>
              <a:buAutoNum type="arabicPeriod"/>
              <a:defRPr/>
            </a:pPr>
            <a:r>
              <a:rPr lang="cs-CZ" altLang="cs-CZ" sz="1600" dirty="0"/>
              <a:t>Zahájení – Mgr. Jiří Ulvr, člen rady kraje, předseda RVVI LK</a:t>
            </a:r>
          </a:p>
          <a:p>
            <a:pPr>
              <a:buFontTx/>
              <a:buAutoNum type="arabicPeriod"/>
              <a:defRPr/>
            </a:pPr>
            <a:r>
              <a:rPr lang="cs-CZ" altLang="cs-CZ" sz="1600" dirty="0"/>
              <a:t>Kontrola plnění úkolů z 16. jednání Rady VVI</a:t>
            </a:r>
          </a:p>
          <a:p>
            <a:pPr>
              <a:buFontTx/>
              <a:buAutoNum type="arabicPeriod"/>
              <a:defRPr/>
            </a:pPr>
            <a:r>
              <a:rPr lang="cs-CZ" altLang="cs-CZ" sz="1600" dirty="0"/>
              <a:t>Regionální inovační program – vyhodnocení projektových žádostí z výzvy 2021   </a:t>
            </a:r>
          </a:p>
          <a:p>
            <a:pPr>
              <a:buFontTx/>
              <a:buAutoNum type="arabicPeriod"/>
              <a:defRPr/>
            </a:pPr>
            <a:r>
              <a:rPr lang="cs-CZ" altLang="cs-CZ" sz="1600" dirty="0"/>
              <a:t>Žádost o asistenční vouchery – TUL, </a:t>
            </a:r>
            <a:r>
              <a:rPr lang="cs-CZ" altLang="cs-CZ" sz="1600" dirty="0" err="1"/>
              <a:t>Photon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Water</a:t>
            </a:r>
            <a:r>
              <a:rPr lang="cs-CZ" altLang="cs-CZ" sz="1600" dirty="0"/>
              <a:t> Technologies</a:t>
            </a:r>
          </a:p>
          <a:p>
            <a:pPr>
              <a:buFontTx/>
              <a:buAutoNum type="arabicPeriod" startAt="5"/>
              <a:defRPr/>
            </a:pPr>
            <a:r>
              <a:rPr lang="cs-CZ" altLang="cs-CZ" sz="1600" dirty="0"/>
              <a:t>Aktualizace komunikačního plánu RIZ 1012+</a:t>
            </a:r>
          </a:p>
          <a:p>
            <a:pPr>
              <a:buFontTx/>
              <a:buAutoNum type="arabicPeriod" startAt="5"/>
              <a:defRPr/>
            </a:pPr>
            <a:r>
              <a:rPr lang="cs-CZ" altLang="cs-CZ" sz="1600" dirty="0"/>
              <a:t>Aktualizace Akčního plánu RIS3 strategie</a:t>
            </a:r>
          </a:p>
          <a:p>
            <a:pPr marL="0" indent="0">
              <a:buFontTx/>
              <a:buNone/>
              <a:defRPr/>
            </a:pPr>
            <a:r>
              <a:rPr lang="cs-CZ" altLang="cs-CZ" sz="1600" dirty="0"/>
              <a:t>7.   Informace o připravovaných projektech a aktivitách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/>
              <a:t>           </a:t>
            </a:r>
            <a:r>
              <a:rPr lang="cs-CZ" altLang="cs-CZ" sz="1400" dirty="0"/>
              <a:t>-  Junior centrum excelence kybernetické bezpečnosti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             -   Soutěž na rozvoj technických a podnikatelských dovedností žáků 8. a 9. tříd ZŠ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             -   Plánované akce na podzim 2021 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             -   Digital Innovation hub </a:t>
            </a:r>
            <a:r>
              <a:rPr lang="cs-CZ" altLang="cs-CZ" sz="1400" dirty="0" err="1"/>
              <a:t>Northern</a:t>
            </a:r>
            <a:r>
              <a:rPr lang="cs-CZ" altLang="cs-CZ" sz="1400" dirty="0"/>
              <a:t> and </a:t>
            </a:r>
            <a:r>
              <a:rPr lang="cs-CZ" altLang="cs-CZ" sz="1400" dirty="0" err="1"/>
              <a:t>Eastern</a:t>
            </a:r>
            <a:r>
              <a:rPr lang="cs-CZ" altLang="cs-CZ" sz="1400" dirty="0"/>
              <a:t> Bohemia</a:t>
            </a:r>
            <a:endParaRPr lang="cs-CZ" altLang="cs-CZ" sz="1600" dirty="0"/>
          </a:p>
          <a:p>
            <a:pPr marL="0" indent="0">
              <a:buFontTx/>
              <a:buNone/>
              <a:defRPr/>
            </a:pPr>
            <a:r>
              <a:rPr lang="cs-CZ" altLang="cs-CZ" sz="1600" dirty="0"/>
              <a:t> 8.   Mapování INKA 3 a představení výsledků Analýzy ekonomických trendů domén </a:t>
            </a:r>
          </a:p>
          <a:p>
            <a:pPr marL="0" indent="0">
              <a:buFontTx/>
              <a:buNone/>
              <a:defRPr/>
            </a:pPr>
            <a:r>
              <a:rPr lang="cs-CZ" altLang="cs-CZ" sz="1600" dirty="0"/>
              <a:t>       specializace Libereckého kraje,  Mapování technologických trendů</a:t>
            </a:r>
          </a:p>
          <a:p>
            <a:pPr marL="0" indent="0">
              <a:buFontTx/>
              <a:buNone/>
              <a:defRPr/>
            </a:pPr>
            <a:r>
              <a:rPr lang="cs-CZ" altLang="cs-CZ" sz="1600" dirty="0"/>
              <a:t> 9.   Představení aktivit  podnikatelského inkubátoru </a:t>
            </a:r>
            <a:r>
              <a:rPr lang="cs-CZ" altLang="cs-CZ" sz="1600" dirty="0" err="1"/>
              <a:t>Lipo.ink</a:t>
            </a:r>
            <a:endParaRPr lang="cs-CZ" altLang="cs-CZ" sz="1600" dirty="0"/>
          </a:p>
          <a:p>
            <a:pPr marL="0" indent="0">
              <a:buFontTx/>
              <a:buNone/>
              <a:defRPr/>
            </a:pPr>
            <a:r>
              <a:rPr lang="cs-CZ" altLang="cs-CZ" sz="1600" dirty="0"/>
              <a:t>10.  Různé</a:t>
            </a:r>
          </a:p>
          <a:p>
            <a:pPr marL="0" indent="0">
              <a:buFontTx/>
              <a:buNone/>
              <a:defRPr/>
            </a:pPr>
            <a:r>
              <a:rPr lang="cs-CZ" altLang="cs-CZ" sz="1600" dirty="0"/>
              <a:t>  </a:t>
            </a:r>
          </a:p>
          <a:p>
            <a:pPr>
              <a:buFontTx/>
              <a:buNone/>
              <a:defRPr/>
            </a:pPr>
            <a:endParaRPr lang="cs-CZ" altLang="cs-CZ" sz="1400" dirty="0"/>
          </a:p>
          <a:p>
            <a:pPr eaLnBrk="1" hangingPunct="1">
              <a:buFontTx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7F7A955-1873-4AB1-83C8-9FB5F0444DB2}"/>
              </a:ext>
            </a:extLst>
          </p:cNvPr>
          <p:cNvSpPr txBox="1">
            <a:spLocks noChangeArrowheads="1"/>
          </p:cNvSpPr>
          <p:nvPr/>
        </p:nvSpPr>
        <p:spPr>
          <a:xfrm>
            <a:off x="1763713" y="557213"/>
            <a:ext cx="68405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kern="0" dirty="0"/>
              <a:t>1012+</a:t>
            </a:r>
          </a:p>
          <a:p>
            <a:pPr algn="r" eaLnBrk="1" hangingPunct="1">
              <a:defRPr/>
            </a:pPr>
            <a:r>
              <a:rPr lang="cs-CZ" altLang="cs-CZ" kern="0" dirty="0"/>
              <a:t>Aktualizace komunikačního plánu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D9BCF-7EE0-4FA3-81FD-159DC98FEEC2}"/>
              </a:ext>
            </a:extLst>
          </p:cNvPr>
          <p:cNvSpPr txBox="1">
            <a:spLocks/>
          </p:cNvSpPr>
          <p:nvPr/>
        </p:nvSpPr>
        <p:spPr>
          <a:xfrm>
            <a:off x="1042988" y="2060575"/>
            <a:ext cx="7415212" cy="38163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Klíčové oblasti změn v LK na základě regionální RIS3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 aktualizované strategii zůstávají platné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Podnikavost –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kvalitnější propojení MSP s výzkumným sektorem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Lidské zdroje –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zvýšení zájmu o obory v LK spojené s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VaVaI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1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VaVaI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zvyšování technologické a odborné úrovně, uplatňování výsledků inovačního procesu na trhu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ctr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Doporučení: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průběžné a intenzivní získávání zpětné vazby z oblasti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VaVaI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(soukromý a veřejný sektor)</a:t>
            </a:r>
            <a:endParaRPr lang="cs-CZ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ctr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552DAC1-00DF-4333-853B-5ED0B142524A}"/>
              </a:ext>
            </a:extLst>
          </p:cNvPr>
          <p:cNvSpPr txBox="1">
            <a:spLocks noChangeArrowheads="1"/>
          </p:cNvSpPr>
          <p:nvPr/>
        </p:nvSpPr>
        <p:spPr>
          <a:xfrm>
            <a:off x="1763713" y="557213"/>
            <a:ext cx="68405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kern="0" dirty="0"/>
              <a:t>1012+</a:t>
            </a:r>
          </a:p>
          <a:p>
            <a:pPr algn="r" eaLnBrk="1" hangingPunct="1">
              <a:defRPr/>
            </a:pPr>
            <a:r>
              <a:rPr lang="cs-CZ" altLang="cs-CZ" kern="0" dirty="0"/>
              <a:t>Aktualizace komunikačního plánu</a:t>
            </a:r>
          </a:p>
        </p:txBody>
      </p:sp>
      <p:sp>
        <p:nvSpPr>
          <p:cNvPr id="34819" name="Podnadpis 2">
            <a:extLst>
              <a:ext uri="{FF2B5EF4-FFF2-40B4-BE49-F238E27FC236}">
                <a16:creationId xmlns:a16="http://schemas.microsoft.com/office/drawing/2014/main" id="{6D56C7A2-864C-4732-9F22-494A53DAC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060575"/>
            <a:ext cx="74152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cs-CZ" altLang="cs-CZ" sz="1800" b="1">
                <a:latin typeface="Calibri" panose="020F0502020204030204" pitchFamily="34" charset="0"/>
                <a:cs typeface="Calibri" panose="020F0502020204030204" pitchFamily="34" charset="0"/>
              </a:rPr>
              <a:t>Stanovení priorit značek:</a:t>
            </a:r>
            <a:endParaRPr lang="cs-CZ" altLang="cs-CZ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Liberecký kraj (region potažmo Krajský úřad LK - KÚLK)</a:t>
            </a:r>
            <a:endParaRPr lang="cs-CZ" altLang="cs-CZ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 - Agentura regionálního rozvoje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Akcelerátor Libereckého kraje (SALK)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1012+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Lipo.ink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</a:rPr>
              <a:t>Tyto značky </a:t>
            </a: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mají rozdílné poslání i rozdílnou znalost u odborné i široké veřejnosti. Všechny však částečně nebo plně podporují inovačního prostředí kraje. </a:t>
            </a:r>
            <a:endParaRPr lang="cs-CZ" altLang="cs-CZ" sz="1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ctr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Doporučení: </a:t>
            </a: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Hledání průsečíků v aktivitách jednotlivých osob zodpovědných za komunikaci výše uvedených značek.</a:t>
            </a:r>
            <a:endParaRPr lang="cs-CZ" alt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2E623E6-2A99-4989-9F14-07FE26EB7710}"/>
              </a:ext>
            </a:extLst>
          </p:cNvPr>
          <p:cNvSpPr txBox="1">
            <a:spLocks noChangeArrowheads="1"/>
          </p:cNvSpPr>
          <p:nvPr/>
        </p:nvSpPr>
        <p:spPr>
          <a:xfrm>
            <a:off x="1763713" y="557213"/>
            <a:ext cx="68405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kern="0" dirty="0"/>
              <a:t>1012+</a:t>
            </a:r>
          </a:p>
          <a:p>
            <a:pPr algn="r" eaLnBrk="1" hangingPunct="1">
              <a:defRPr/>
            </a:pPr>
            <a:r>
              <a:rPr lang="cs-CZ" altLang="cs-CZ" kern="0" dirty="0"/>
              <a:t>Aktualizace komunikačního plánu</a:t>
            </a:r>
          </a:p>
        </p:txBody>
      </p:sp>
      <p:sp>
        <p:nvSpPr>
          <p:cNvPr id="36867" name="Podnadpis 2">
            <a:extLst>
              <a:ext uri="{FF2B5EF4-FFF2-40B4-BE49-F238E27FC236}">
                <a16:creationId xmlns:a16="http://schemas.microsoft.com/office/drawing/2014/main" id="{96F66602-2F88-4CC4-81F3-682BF72A6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060575"/>
            <a:ext cx="74152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cs-CZ" altLang="cs-CZ" sz="1800" b="1">
                <a:latin typeface="Calibri" panose="020F0502020204030204" pitchFamily="34" charset="0"/>
                <a:cs typeface="Calibri" panose="020F0502020204030204" pitchFamily="34" charset="0"/>
              </a:rPr>
              <a:t>Práce s „produkty“ SALK pod hlavičkou 1012+:</a:t>
            </a:r>
            <a:endParaRPr lang="cs-CZ" altLang="cs-CZ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Aktivní vyhledávání projektů, propojování aktérů inovačního prostředí, dotační management</a:t>
            </a:r>
            <a:endParaRPr lang="cs-CZ" altLang="cs-CZ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Networking (vytváření expertních sítí, pořádání odborných platforem)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Pořádání akcí na podporu inovačního prostředí LK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Mapování (příprava odborných analýz, dotazníkových šetření)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Komunikace aktivit inovačního prostředí skrze značku 1012+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ctr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ctr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Doporučení: </a:t>
            </a: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Pokračování a prohloubení aktivní komunikace SALK pod hlavičkou 1012+.</a:t>
            </a:r>
            <a:endParaRPr lang="cs-CZ" alt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C9407FB-3BC9-4032-901E-F84CCB3C9776}"/>
              </a:ext>
            </a:extLst>
          </p:cNvPr>
          <p:cNvSpPr txBox="1">
            <a:spLocks noChangeArrowheads="1"/>
          </p:cNvSpPr>
          <p:nvPr/>
        </p:nvSpPr>
        <p:spPr>
          <a:xfrm>
            <a:off x="1763713" y="557213"/>
            <a:ext cx="68405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kern="0" dirty="0"/>
              <a:t>1012+</a:t>
            </a:r>
          </a:p>
          <a:p>
            <a:pPr algn="r" eaLnBrk="1" hangingPunct="1">
              <a:defRPr/>
            </a:pPr>
            <a:r>
              <a:rPr lang="cs-CZ" altLang="cs-CZ" kern="0" dirty="0"/>
              <a:t>Aktualizace komunikačního plánu</a:t>
            </a:r>
          </a:p>
        </p:txBody>
      </p:sp>
      <p:sp>
        <p:nvSpPr>
          <p:cNvPr id="38915" name="Podnadpis 2">
            <a:extLst>
              <a:ext uri="{FF2B5EF4-FFF2-40B4-BE49-F238E27FC236}">
                <a16:creationId xmlns:a16="http://schemas.microsoft.com/office/drawing/2014/main" id="{20B21C15-8351-429B-90A7-2DC6D46DB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060575"/>
            <a:ext cx="74152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cs-CZ" altLang="cs-CZ" sz="1800" b="1">
                <a:latin typeface="Calibri" panose="020F0502020204030204" pitchFamily="34" charset="0"/>
                <a:cs typeface="Calibri" panose="020F0502020204030204" pitchFamily="34" charset="0"/>
              </a:rPr>
              <a:t>Zjednodušení pohledu na cílové skupiny značky</a:t>
            </a:r>
            <a:endParaRPr lang="cs-CZ" altLang="cs-CZ" sz="1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skupiny lze jednodušeji charakterizovat na základě úrovni povědomí o VaVaI v regionu:</a:t>
            </a:r>
            <a:endParaRPr lang="cs-CZ" altLang="cs-CZ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Odborná veřejnost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Laická veřejnost</a:t>
            </a:r>
          </a:p>
          <a:p>
            <a:pPr algn="just">
              <a:spcAft>
                <a:spcPts val="800"/>
              </a:spcAft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skupiny lze dále jednodušeji charakterizovat na základě životní fáze: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Žáci, studenti a mladí lidé předproduktivního věku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altLang="cs-CZ"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Lidé v produktivním věku</a:t>
            </a:r>
            <a:endParaRPr lang="cs-CZ" altLang="cs-CZ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D8851EC-0BF1-45D3-8A2B-70BB8CF9C558}"/>
              </a:ext>
            </a:extLst>
          </p:cNvPr>
          <p:cNvSpPr txBox="1">
            <a:spLocks noChangeArrowheads="1"/>
          </p:cNvSpPr>
          <p:nvPr/>
        </p:nvSpPr>
        <p:spPr>
          <a:xfrm>
            <a:off x="1763713" y="557213"/>
            <a:ext cx="68405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kern="0" dirty="0"/>
              <a:t>1012+</a:t>
            </a:r>
          </a:p>
          <a:p>
            <a:pPr algn="r" eaLnBrk="1" hangingPunct="1">
              <a:defRPr/>
            </a:pPr>
            <a:r>
              <a:rPr lang="cs-CZ" altLang="cs-CZ" kern="0" dirty="0"/>
              <a:t>Aktualizace komunikačního plánu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5656BE-85C4-4B09-A685-825627BF295C}"/>
              </a:ext>
            </a:extLst>
          </p:cNvPr>
          <p:cNvSpPr txBox="1">
            <a:spLocks/>
          </p:cNvSpPr>
          <p:nvPr/>
        </p:nvSpPr>
        <p:spPr>
          <a:xfrm>
            <a:off x="1042988" y="2060575"/>
            <a:ext cx="7415212" cy="38163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r>
              <a:rPr lang="cs-CZ" sz="1800" b="1">
                <a:latin typeface="Calibri" panose="020F0502020204030204" pitchFamily="34" charset="0"/>
                <a:cs typeface="Calibri" panose="020F0502020204030204" pitchFamily="34" charset="0"/>
              </a:rPr>
              <a:t>Využívané marketingové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nástroje: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432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Regionální inovační platforma</a:t>
            </a:r>
          </a:p>
          <a:p>
            <a:pPr algn="just">
              <a:spcBef>
                <a:spcPts val="432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marketing</a:t>
            </a:r>
          </a:p>
          <a:p>
            <a:pPr algn="just">
              <a:spcBef>
                <a:spcPts val="432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Analytika</a:t>
            </a:r>
          </a:p>
          <a:p>
            <a:pPr algn="just">
              <a:spcBef>
                <a:spcPts val="432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to face komunikace</a:t>
            </a:r>
          </a:p>
          <a:p>
            <a:pPr algn="just">
              <a:spcBef>
                <a:spcPts val="432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 Relations</a:t>
            </a:r>
          </a:p>
          <a:p>
            <a:pPr algn="just">
              <a:spcBef>
                <a:spcPts val="432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Databáze SALK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ED03AF93-09BA-41F5-8044-82B9F3CE6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649287"/>
          </a:xfrm>
        </p:spPr>
        <p:txBody>
          <a:bodyPr/>
          <a:lstStyle/>
          <a:p>
            <a:r>
              <a:rPr lang="cs-CZ" altLang="cs-CZ"/>
              <a:t>Usnesení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140909-C202-417C-ABD9-03C1F36CF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3115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altLang="cs-CZ" sz="1400" b="1" dirty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/>
              <a:t>USN č. 5/2/2021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/>
              <a:t>Rada pro výzkum, vývoj a inovace v Libereckém kraji po projednání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800" b="1" kern="1200" dirty="0"/>
              <a:t>schvaluje 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800" b="1" kern="12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800" kern="1200" dirty="0"/>
              <a:t>Aktualizaci komunikačního plánu Regionální inovační značky 1012+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liberecky_kraj_smart_akcelerator_ppt_sablona_4-3_mustr-1">
            <a:extLst>
              <a:ext uri="{FF2B5EF4-FFF2-40B4-BE49-F238E27FC236}">
                <a16:creationId xmlns:a16="http://schemas.microsoft.com/office/drawing/2014/main" id="{A4BAA224-6FDC-4F10-961F-9B1BF2C1D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Obdélník 1">
            <a:extLst>
              <a:ext uri="{FF2B5EF4-FFF2-40B4-BE49-F238E27FC236}">
                <a16:creationId xmlns:a16="http://schemas.microsoft.com/office/drawing/2014/main" id="{5262443A-301E-4860-A702-0076E4973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740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6.  Aktualizace  akčního plánu RIS3 strategie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16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chemeClr val="bg1"/>
                </a:solidFill>
              </a:rPr>
              <a:t>Ing. Vladimír Pachl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chemeClr val="bg1"/>
                </a:solidFill>
              </a:rPr>
              <a:t>Ing. Martina Pšeničková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chemeClr val="bg1"/>
                </a:solidFill>
              </a:rPr>
              <a:t>Tomáš Drašnar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1600">
              <a:solidFill>
                <a:schemeClr val="bg1"/>
              </a:solidFill>
            </a:endParaRPr>
          </a:p>
        </p:txBody>
      </p:sp>
      <p:pic>
        <p:nvPicPr>
          <p:cNvPr id="44036" name="Obrázek 1">
            <a:extLst>
              <a:ext uri="{FF2B5EF4-FFF2-40B4-BE49-F238E27FC236}">
                <a16:creationId xmlns:a16="http://schemas.microsoft.com/office/drawing/2014/main" id="{2022C639-55EC-4ADA-892C-80F33B25D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89AE4EC-D3E2-4522-973E-4430CE96DA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557213"/>
            <a:ext cx="6769100" cy="784225"/>
          </a:xfrm>
        </p:spPr>
        <p:txBody>
          <a:bodyPr/>
          <a:lstStyle/>
          <a:p>
            <a:pPr algn="r" eaLnBrk="1" hangingPunct="1"/>
            <a:br>
              <a:rPr lang="cs-CZ" altLang="cs-CZ" sz="2400"/>
            </a:br>
            <a:r>
              <a:rPr lang="cs-CZ" altLang="cs-CZ" sz="2400"/>
              <a:t>projekt navrhovaný do Akčního plánu RIS3 </a:t>
            </a:r>
            <a:br>
              <a:rPr lang="cs-CZ" altLang="cs-CZ"/>
            </a:br>
            <a:endParaRPr lang="cs-CZ" alt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9E68088-C224-4795-B7F9-3BC55F708A1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4313"/>
          <a:ext cx="8229600" cy="418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55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Nositel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Partner/partneři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Photon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Water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Technologies, s. r. o.</a:t>
                      </a:r>
                    </a:p>
                    <a:p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Norwegian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Univers.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Sciences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, TUL, ZOO Liberec, Statutární město Jablonec nad Nisou,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Autocamp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 Sedmihorky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83">
                <a:tc>
                  <a:txBody>
                    <a:bodyPr/>
                    <a:lstStyle/>
                    <a:p>
                      <a:r>
                        <a:rPr lang="cs-CZ" sz="1400" dirty="0"/>
                        <a:t>Název projektu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Snížení projevů eutrofizace s dopadem na biodiverzitu významných vodních ploch v Libereckém kraji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7">
                <a:tc>
                  <a:txBody>
                    <a:bodyPr/>
                    <a:lstStyle/>
                    <a:p>
                      <a:r>
                        <a:rPr lang="cs-CZ" sz="1400" dirty="0"/>
                        <a:t>Období realizace projektu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– 2024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Cíl projektu</a:t>
                      </a:r>
                    </a:p>
                    <a:p>
                      <a:endParaRPr lang="cs-CZ" sz="1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Řešení problematiky nekontrolovatelného nadměrného růstu řas a sinic v důsledku silné eutrofizace povrchových vod. Projekt cílí na šetrné neinvazivní postupy a technologie přispívající k potlačení těchto dopadů a s tím souvisejícím růstem sinic a řas. Aplikován bude komplexní přístup využívající soubor postupů adaptovaný a aplikovaný na míru pro každou vodní plochu. 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259">
                <a:tc>
                  <a:txBody>
                    <a:bodyPr/>
                    <a:lstStyle/>
                    <a:p>
                      <a:r>
                        <a:rPr lang="cs-CZ" sz="1400" dirty="0"/>
                        <a:t>Financování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RAGO, Norské fondy</a:t>
                      </a:r>
                    </a:p>
                    <a:p>
                      <a:r>
                        <a:rPr lang="cs-CZ" sz="1400" dirty="0"/>
                        <a:t>19,8 mil. Kč / asistenční voucher </a:t>
                      </a:r>
                      <a:r>
                        <a:rPr lang="cs-CZ" sz="1400" b="1" dirty="0"/>
                        <a:t>184.450 Kč</a:t>
                      </a:r>
                    </a:p>
                    <a:p>
                      <a:endParaRPr lang="cs-CZ" sz="14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29B21A19-A960-4925-A64D-C7857FD29A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075613" cy="37449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endParaRPr lang="cs-CZ" altLang="cs-CZ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72D0AB6-7310-4BB0-8FF6-4B17DC9A3E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557213"/>
            <a:ext cx="6769100" cy="784225"/>
          </a:xfrm>
        </p:spPr>
        <p:txBody>
          <a:bodyPr/>
          <a:lstStyle/>
          <a:p>
            <a:pPr eaLnBrk="1" hangingPunct="1"/>
            <a:br>
              <a:rPr lang="cs-CZ" altLang="cs-CZ"/>
            </a:br>
            <a:br>
              <a:rPr lang="cs-CZ" altLang="cs-CZ"/>
            </a:br>
            <a:r>
              <a:rPr lang="cs-CZ" altLang="cs-CZ" sz="2400"/>
              <a:t>projekt navrhovaný do Akčního plánu RIS3</a:t>
            </a:r>
            <a:br>
              <a:rPr lang="cs-CZ" altLang="cs-CZ" sz="2400"/>
            </a:br>
            <a:br>
              <a:rPr lang="cs-CZ" altLang="cs-CZ"/>
            </a:br>
            <a:endParaRPr lang="cs-CZ" alt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1E0AFEF-46D6-4CC5-AB95-2F3BEF31AC70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4313"/>
          <a:ext cx="8229600" cy="409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23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Nositel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Partner/partneři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Technická univerzita v Liberci</a:t>
                      </a:r>
                    </a:p>
                    <a:p>
                      <a:r>
                        <a:rPr lang="cs-CZ" sz="1400" dirty="0" err="1">
                          <a:solidFill>
                            <a:schemeClr val="tx1"/>
                          </a:solidFill>
                        </a:rPr>
                        <a:t>Fraunhofer-Gesellschaft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66">
                <a:tc>
                  <a:txBody>
                    <a:bodyPr/>
                    <a:lstStyle/>
                    <a:p>
                      <a:r>
                        <a:rPr lang="cs-CZ" sz="1400" dirty="0"/>
                        <a:t>Název projektu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Využití hybridních technik při výrobě aditivních materiálů</a:t>
                      </a: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6">
                <a:tc>
                  <a:txBody>
                    <a:bodyPr/>
                    <a:lstStyle/>
                    <a:p>
                      <a:r>
                        <a:rPr lang="cs-CZ" sz="1400" dirty="0"/>
                        <a:t>Období realizace projektu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– 2028 </a:t>
                      </a: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4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Cíl projektu</a:t>
                      </a:r>
                    </a:p>
                    <a:p>
                      <a:endParaRPr lang="cs-CZ" sz="1400" dirty="0"/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Významně podpořit vědeckou excelenci a inovační kapacitu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CxI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TUL prostřednictvím nového centra excelence ve spolupráci se strategickým partnerem. Nové společné výzkumné centrum bude zaměřeno na výzkum v oblasti zvýšení užitných a fyzikálních vlastností výrobků pomocí řízené a cílené optimalizace struktury materiálů a využití hybridních technik při jejich výrobě. Centrum je přirozené pokračování několikaleté vědecké spolupráce mezi výzkumnými partnery, kdy se obě instituce vhodně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multioborově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doplňují a mohou tak vytvořit komplementární a ucelenou platformu pro dosahování excelentních výsledků v oblasti aplikovaného výzkumu. </a:t>
                      </a:r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938">
                <a:tc>
                  <a:txBody>
                    <a:bodyPr/>
                    <a:lstStyle/>
                    <a:p>
                      <a:r>
                        <a:rPr lang="cs-CZ" sz="1400" dirty="0"/>
                        <a:t>Financování</a:t>
                      </a:r>
                    </a:p>
                  </a:txBody>
                  <a:tcPr marL="91449" marR="91449" marT="45704" marB="45704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Horizon </a:t>
                      </a:r>
                      <a:r>
                        <a:rPr lang="cs-CZ" sz="1400" dirty="0" err="1"/>
                        <a:t>Europe</a:t>
                      </a:r>
                      <a:r>
                        <a:rPr lang="cs-CZ" sz="1400" dirty="0"/>
                        <a:t> – </a:t>
                      </a:r>
                      <a:r>
                        <a:rPr lang="cs-CZ" sz="1400" dirty="0" err="1"/>
                        <a:t>Teaming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for</a:t>
                      </a:r>
                      <a:r>
                        <a:rPr lang="cs-CZ" sz="1400" dirty="0"/>
                        <a:t> excellence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255 mil. Kč / asistenční voucher </a:t>
                      </a:r>
                      <a:r>
                        <a:rPr lang="cs-CZ" sz="1400" b="1" dirty="0"/>
                        <a:t>269.127 Kč</a:t>
                      </a:r>
                    </a:p>
                    <a:p>
                      <a:endParaRPr lang="cs-CZ" sz="1400" dirty="0"/>
                    </a:p>
                  </a:txBody>
                  <a:tcPr marL="91449" marR="91449"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033484A-4CB9-4EA6-ABBB-41B38C259D0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075613" cy="37449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endParaRPr lang="cs-CZ" altLang="cs-CZ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FEE7F9EF-511C-4CA3-BF49-41F861F10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pPr algn="ctr"/>
            <a:r>
              <a:rPr lang="cs-CZ" altLang="cs-CZ"/>
              <a:t>Usnesení 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6325183B-9FE1-4210-8579-3AAB2AEF25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075613" cy="4537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cs-CZ" altLang="cs-CZ" sz="1400" b="1"/>
          </a:p>
          <a:p>
            <a:pPr marL="0" indent="0" eaLnBrk="1" hangingPunct="1">
              <a:buFontTx/>
              <a:buNone/>
            </a:pPr>
            <a:r>
              <a:rPr lang="cs-CZ" altLang="cs-CZ" sz="1800" b="1"/>
              <a:t>USN č. 6/2/2021</a:t>
            </a:r>
          </a:p>
          <a:p>
            <a:pPr marL="0" indent="0" eaLnBrk="1" hangingPunct="1">
              <a:buFontTx/>
              <a:buNone/>
            </a:pPr>
            <a:r>
              <a:rPr lang="cs-CZ" altLang="cs-CZ" sz="1800" b="1"/>
              <a:t>Rada pro výzkum, vývoj a inovace v Libereckém kraji po projednání </a:t>
            </a:r>
          </a:p>
          <a:p>
            <a:pPr marL="0" indent="0" eaLnBrk="1" hangingPunct="1">
              <a:buFontTx/>
              <a:buNone/>
            </a:pPr>
            <a:r>
              <a:rPr lang="cs-CZ" altLang="cs-CZ" sz="1800" b="1"/>
              <a:t>schvaluje  </a:t>
            </a:r>
          </a:p>
          <a:p>
            <a:pPr marL="0" indent="0" eaLnBrk="1" hangingPunct="1">
              <a:buFontTx/>
              <a:buNone/>
            </a:pPr>
            <a:r>
              <a:rPr lang="cs-CZ" altLang="cs-CZ" sz="1800" b="1"/>
              <a:t> </a:t>
            </a:r>
            <a:r>
              <a:rPr lang="cs-CZ" altLang="cs-CZ" sz="1800"/>
              <a:t>zařazení následujících projektů do Akčního plánu RIS3 strategie </a:t>
            </a:r>
          </a:p>
          <a:p>
            <a:pPr marL="0" indent="0" eaLnBrk="1" hangingPunct="1"/>
            <a:r>
              <a:rPr lang="cs-CZ" altLang="cs-CZ" sz="1800">
                <a:latin typeface="Calibri" panose="020F0502020204030204" pitchFamily="34" charset="0"/>
                <a:cs typeface="Calibri" panose="020F0502020204030204" pitchFamily="34" charset="0"/>
              </a:rPr>
              <a:t>Kompozita zesílená uhlíkovými vlákny plněná grafénem/grafitem určená zejména pro ochrannou schránku baterií v autech s elektrickým pohonem</a:t>
            </a:r>
          </a:p>
          <a:p>
            <a:pPr marL="0" indent="0" eaLnBrk="1" hangingPunct="1"/>
            <a:r>
              <a:rPr lang="cs-CZ" altLang="cs-CZ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Uvedení na trh inovativního průmyslového loT HUB s velkým počtem terminálních vstupů společnosti HARDWARIO s.r.o.</a:t>
            </a:r>
          </a:p>
          <a:p>
            <a:pPr marL="0" indent="0" eaLnBrk="1" hangingPunct="1"/>
            <a:r>
              <a:rPr lang="cs-CZ" altLang="cs-CZ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Snížení projevů eutrofizace s dopadem na biodiverzitu významných vodních ploch v Libereckém kraji</a:t>
            </a:r>
          </a:p>
          <a:p>
            <a:pPr marL="0" indent="0" eaLnBrk="1" hangingPunct="1"/>
            <a:r>
              <a:rPr lang="cs-CZ" altLang="cs-CZ" sz="1800">
                <a:latin typeface="Calibri-Bold"/>
                <a:ea typeface="Calibri" panose="020F0502020204030204" pitchFamily="34" charset="0"/>
                <a:cs typeface="Calibri-Bold"/>
              </a:rPr>
              <a:t>Snížení znečištění povrchových vod farmaceutickými látkami v biologicky vyčištěných odpadních vodách</a:t>
            </a:r>
          </a:p>
          <a:p>
            <a:pPr marL="0" indent="0" eaLnBrk="1" hangingPunct="1"/>
            <a:r>
              <a:rPr lang="cs-CZ" altLang="cs-CZ" sz="1800">
                <a:latin typeface="Calibri" panose="020F0502020204030204" pitchFamily="34" charset="0"/>
                <a:cs typeface="Calibri" panose="020F0502020204030204" pitchFamily="34" charset="0"/>
              </a:rPr>
              <a:t>Hybrid techniques for Additive Manufacruring  ( HITECH4AM)</a:t>
            </a:r>
          </a:p>
          <a:p>
            <a:pPr marL="0" indent="0" eaLnBrk="1" hangingPunct="1"/>
            <a:endParaRPr lang="cs-CZ" altLang="cs-CZ" sz="1800"/>
          </a:p>
          <a:p>
            <a:pPr marL="0" indent="0" eaLnBrk="1" hangingPunct="1"/>
            <a:endParaRPr lang="cs-CZ" altLang="cs-CZ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F9073B7-FA80-41E0-BFA1-FC2F0B74B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57213"/>
            <a:ext cx="663575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br>
              <a:rPr lang="cs-CZ" altLang="cs-CZ" kern="0" dirty="0"/>
            </a:br>
            <a:r>
              <a:rPr lang="cs-CZ" altLang="cs-CZ" kern="0" dirty="0"/>
              <a:t>Usnesení</a:t>
            </a:r>
            <a:br>
              <a:rPr lang="cs-CZ" altLang="cs-CZ" kern="0" dirty="0"/>
            </a:br>
            <a:endParaRPr lang="cs-CZ" altLang="cs-CZ" kern="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6C916B-1546-4D39-AB35-520B1541E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374491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altLang="cs-CZ" b="1" kern="0" dirty="0"/>
              <a:t>USN č. 1/2/2021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kern="0" dirty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dirty="0"/>
              <a:t>Rada pro výzkum, vývoj a inovace v Libereckém kraji </a:t>
            </a:r>
            <a:r>
              <a:rPr lang="cs-CZ" altLang="cs-CZ" sz="1800" b="1" kern="0" dirty="0"/>
              <a:t>schvaluje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kern="0" dirty="0"/>
              <a:t>program 17. jednání Rady pro výzkum, vývoj a inovace v Libereckém kraji dne 1. září  2021.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liberecky_kraj_smart_akcelerator_ppt_sablona_4-3_mustr-1">
            <a:extLst>
              <a:ext uri="{FF2B5EF4-FFF2-40B4-BE49-F238E27FC236}">
                <a16:creationId xmlns:a16="http://schemas.microsoft.com/office/drawing/2014/main" id="{AF01E28E-1398-43AD-AD06-4362C08E7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Obdélník 1">
            <a:extLst>
              <a:ext uri="{FF2B5EF4-FFF2-40B4-BE49-F238E27FC236}">
                <a16:creationId xmlns:a16="http://schemas.microsoft.com/office/drawing/2014/main" id="{F9BA70D6-A9C0-402A-B957-9BE9BFB1B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740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7. Informace o připravovaných projektech a aktivitách</a:t>
            </a:r>
          </a:p>
          <a:p>
            <a:pPr>
              <a:spcBef>
                <a:spcPct val="0"/>
              </a:spcBef>
            </a:pPr>
            <a:r>
              <a:rPr lang="cs-CZ" altLang="cs-CZ" sz="1600">
                <a:solidFill>
                  <a:schemeClr val="bg1"/>
                </a:solidFill>
              </a:rPr>
              <a:t>Junior centrum excelence kybernetické bezpečnosti</a:t>
            </a:r>
            <a:r>
              <a:rPr lang="cs-CZ" altLang="cs-CZ" sz="2400">
                <a:solidFill>
                  <a:schemeClr val="bg1"/>
                </a:solidFill>
              </a:rPr>
              <a:t> </a:t>
            </a:r>
            <a:endParaRPr lang="cs-CZ" altLang="cs-CZ" sz="16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1600">
                <a:solidFill>
                  <a:schemeClr val="bg1"/>
                </a:solidFill>
              </a:rPr>
              <a:t>Soutěž na rozvoj technických a podnikatelských dovedností žáků 8. a 9. tříd ZŠ</a:t>
            </a:r>
          </a:p>
          <a:p>
            <a:pPr>
              <a:spcBef>
                <a:spcPct val="0"/>
              </a:spcBef>
            </a:pPr>
            <a:r>
              <a:rPr lang="cs-CZ" altLang="cs-CZ" sz="1600">
                <a:solidFill>
                  <a:schemeClr val="bg1"/>
                </a:solidFill>
              </a:rPr>
              <a:t>Plánované akce na podzim 2021</a:t>
            </a:r>
          </a:p>
          <a:p>
            <a:pPr>
              <a:spcBef>
                <a:spcPct val="0"/>
              </a:spcBef>
            </a:pPr>
            <a:r>
              <a:rPr lang="cs-CZ" altLang="cs-CZ" sz="1600">
                <a:solidFill>
                  <a:schemeClr val="bg1"/>
                </a:solidFill>
              </a:rPr>
              <a:t>Digital Innovation hub Northern and Eastern Bohemia </a:t>
            </a:r>
          </a:p>
          <a:p>
            <a:pPr algn="r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cs-CZ" altLang="cs-CZ" sz="16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cs-CZ" altLang="cs-CZ" sz="16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cs-CZ" altLang="cs-CZ" sz="16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chemeClr val="bg1"/>
                </a:solidFill>
              </a:rPr>
              <a:t>Ing. Martina Pšeničková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chemeClr val="bg1"/>
                </a:solidFill>
              </a:rPr>
              <a:t>Ing. Vladimír Pachl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chemeClr val="bg1"/>
                </a:solidFill>
              </a:rPr>
              <a:t>Ing.Petr Dobrovský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1600">
              <a:solidFill>
                <a:schemeClr val="bg1"/>
              </a:solidFill>
            </a:endParaRPr>
          </a:p>
        </p:txBody>
      </p:sp>
      <p:pic>
        <p:nvPicPr>
          <p:cNvPr id="51204" name="Obrázek 1">
            <a:extLst>
              <a:ext uri="{FF2B5EF4-FFF2-40B4-BE49-F238E27FC236}">
                <a16:creationId xmlns:a16="http://schemas.microsoft.com/office/drawing/2014/main" id="{1262AAC5-1174-430B-9F72-FDC03C007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15D342-FD13-4332-B9F7-0100CBE7AB8C}"/>
              </a:ext>
            </a:extLst>
          </p:cNvPr>
          <p:cNvSpPr txBox="1">
            <a:spLocks noChangeArrowheads="1"/>
          </p:cNvSpPr>
          <p:nvPr/>
        </p:nvSpPr>
        <p:spPr>
          <a:xfrm>
            <a:off x="1763713" y="557213"/>
            <a:ext cx="68405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kern="0" dirty="0"/>
              <a:t>Junior centrum excelence pro kybernetickou bezpečnost</a:t>
            </a:r>
            <a:br>
              <a:rPr lang="cs-CZ" altLang="cs-CZ" kern="0" dirty="0"/>
            </a:br>
            <a:endParaRPr lang="cs-CZ" altLang="cs-CZ" kern="0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395DACF-4AB2-4BBC-A859-BA7ADA20336B}"/>
              </a:ext>
            </a:extLst>
          </p:cNvPr>
          <p:cNvSpPr txBox="1">
            <a:spLocks/>
          </p:cNvSpPr>
          <p:nvPr/>
        </p:nvSpPr>
        <p:spPr>
          <a:xfrm>
            <a:off x="1042988" y="1484313"/>
            <a:ext cx="7415212" cy="45370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cs-CZ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Podnadpis 2">
            <a:extLst>
              <a:ext uri="{FF2B5EF4-FFF2-40B4-BE49-F238E27FC236}">
                <a16:creationId xmlns:a16="http://schemas.microsoft.com/office/drawing/2014/main" id="{756D975C-102F-4D74-B1CF-86EF6420A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412875"/>
            <a:ext cx="7415212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ctr" hangingPunct="1">
              <a:spcBef>
                <a:spcPct val="0"/>
              </a:spcBef>
            </a:pPr>
            <a:endParaRPr lang="cs-CZ" altLang="cs-CZ" sz="1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ct val="0"/>
              </a:spcBef>
              <a:buFontTx/>
              <a:buNone/>
            </a:pPr>
            <a:r>
              <a:rPr lang="cs-CZ" altLang="cs-CZ" sz="1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Aktuality:</a:t>
            </a:r>
          </a:p>
          <a:p>
            <a:pPr eaLnBrk="1" fontAlgn="ctr" hangingPunct="1">
              <a:spcBef>
                <a:spcPct val="0"/>
              </a:spcBef>
              <a:buFontTx/>
              <a:buNone/>
            </a:pPr>
            <a:endParaRPr lang="cs-CZ" altLang="cs-CZ" sz="1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r>
              <a:rPr lang="cs-CZ" altLang="cs-CZ" sz="1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Výběr umístění Junior centra excelence</a:t>
            </a:r>
            <a:r>
              <a:rPr lang="cs-CZ" altLang="cs-CZ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Studie proveditelnosti musí být zpracována pro konkrétní střední školu v Libereckém kraji, neboť aplikuje stanovené směry rozvoje na konkrétní podmínky dané školy (technické, organizační, infrastrukturní apod.). Využitelnost bude i pro další obory a školy v regionu, pro veřejnou i podnikatelskou sféru i pro další možné subjekty, které toto téma může ovlivňovat: SPŠ Česká Lípa</a:t>
            </a: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endParaRPr lang="cs-CZ" altLang="cs-CZ" sz="1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r>
              <a:rPr lang="cs-CZ" altLang="cs-CZ" sz="14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Výběrové řízení na zpracovatele Studie proveditelnosti</a:t>
            </a: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endParaRPr lang="cs-CZ" altLang="cs-CZ" sz="1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r>
              <a:rPr lang="cs-CZ" altLang="cs-CZ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Zpracování studie proveditelnosti, cca 2-3 měsíce</a:t>
            </a: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r>
              <a:rPr lang="cs-CZ" altLang="cs-CZ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Průběžné hledání zdrojů financování jednotlivých etap</a:t>
            </a: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r>
              <a:rPr lang="cs-CZ" altLang="cs-CZ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Zpracování PD, rozpočtu, žádosti o dotaci</a:t>
            </a: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r>
              <a:rPr lang="cs-CZ" altLang="cs-CZ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Realizační fáze, certifikace</a:t>
            </a: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endParaRPr lang="cs-CZ" altLang="cs-CZ" sz="1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ct val="0"/>
              </a:spcBef>
              <a:buFontTx/>
              <a:buChar char="-"/>
            </a:pPr>
            <a:endParaRPr lang="cs-CZ" altLang="cs-CZ" sz="1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ct val="0"/>
              </a:spcBef>
              <a:buFontTx/>
              <a:buNone/>
            </a:pPr>
            <a:endParaRPr lang="cs-CZ" altLang="cs-CZ" sz="1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altLang="cs-CZ" sz="1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56E8825-C34B-4A14-B70D-E93FAD6F9FD3}"/>
              </a:ext>
            </a:extLst>
          </p:cNvPr>
          <p:cNvSpPr txBox="1">
            <a:spLocks noChangeArrowheads="1"/>
          </p:cNvSpPr>
          <p:nvPr/>
        </p:nvSpPr>
        <p:spPr>
          <a:xfrm>
            <a:off x="1763713" y="557213"/>
            <a:ext cx="6840537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C5073D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kern="0" dirty="0"/>
              <a:t>Business Talent</a:t>
            </a:r>
          </a:p>
          <a:p>
            <a:pPr algn="r" eaLnBrk="1" hangingPunct="1">
              <a:defRPr/>
            </a:pPr>
            <a:r>
              <a:rPr lang="cs-CZ" altLang="cs-CZ" kern="0" dirty="0"/>
              <a:t>Polytechnická soutěž pro žáky 8./9.tříd ZŠ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E696D4-BB5C-429B-BE8D-C106FBBC7C30}"/>
              </a:ext>
            </a:extLst>
          </p:cNvPr>
          <p:cNvSpPr txBox="1">
            <a:spLocks/>
          </p:cNvSpPr>
          <p:nvPr/>
        </p:nvSpPr>
        <p:spPr>
          <a:xfrm>
            <a:off x="1042988" y="2060575"/>
            <a:ext cx="7415212" cy="38163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1800" b="1" dirty="0">
                <a:solidFill>
                  <a:srgbClr val="201F1E"/>
                </a:solidFill>
                <a:latin typeface="Calibri" panose="020F0502020204030204" pitchFamily="34" charset="0"/>
              </a:rPr>
              <a:t>Co je cílem soutěže?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 </a:t>
            </a:r>
          </a:p>
          <a:p>
            <a:pPr marL="36195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Zvýšení kvality a dostupnosti lidských zdrojů pro firmy a organizace v LK (v oblasti obchodně marketingového i technického vzdělání)</a:t>
            </a:r>
          </a:p>
          <a:p>
            <a:pPr marL="357188" indent="-357188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1800" b="1" dirty="0">
                <a:solidFill>
                  <a:srgbClr val="201F1E"/>
                </a:solidFill>
                <a:latin typeface="Calibri" panose="020F0502020204030204" pitchFamily="34" charset="0"/>
              </a:rPr>
              <a:t>Aktuální fáze: 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rozeslána informace na ZŠ</a:t>
            </a:r>
          </a:p>
          <a:p>
            <a:pPr eaLnBrk="1" fontAlgn="ctr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rgbClr val="201F1E"/>
                </a:solidFill>
                <a:latin typeface="Calibri" panose="020F0502020204030204" pitchFamily="34" charset="0"/>
              </a:rPr>
              <a:t>Pro koho: 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žáci 8. – 9. tříd ZŠ, výběr 8 škol základní kola + finále</a:t>
            </a:r>
          </a:p>
          <a:p>
            <a:pPr eaLnBrk="1" fontAlgn="ctr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rgbClr val="201F1E"/>
                </a:solidFill>
                <a:latin typeface="Calibri" panose="020F0502020204030204" pitchFamily="34" charset="0"/>
              </a:rPr>
              <a:t>Harmonogram: 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základní kola</a:t>
            </a:r>
            <a:r>
              <a:rPr lang="cs-CZ" sz="1800" b="1" dirty="0">
                <a:solidFill>
                  <a:srgbClr val="201F1E"/>
                </a:solidFill>
                <a:latin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od 18.10. do 9.11.2021, finále leden 2022</a:t>
            </a:r>
          </a:p>
          <a:p>
            <a:pPr eaLnBrk="1" fontAlgn="ctr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eaLnBrk="1" fontAlgn="ctr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rgbClr val="201F1E"/>
                </a:solidFill>
                <a:latin typeface="Calibri" panose="020F0502020204030204" pitchFamily="34" charset="0"/>
              </a:rPr>
              <a:t>Partneři: 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ARR (SALK), </a:t>
            </a:r>
            <a:r>
              <a:rPr lang="cs-CZ" sz="1800" dirty="0" err="1">
                <a:solidFill>
                  <a:srgbClr val="201F1E"/>
                </a:solidFill>
                <a:latin typeface="Calibri" panose="020F0502020204030204" pitchFamily="34" charset="0"/>
              </a:rPr>
              <a:t>iQLANDIA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, DEX IC</a:t>
            </a:r>
          </a:p>
          <a:p>
            <a:pPr eaLnBrk="1" fontAlgn="ctr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rgbClr val="201F1E"/>
                </a:solidFill>
                <a:latin typeface="Calibri" panose="020F0502020204030204" pitchFamily="34" charset="0"/>
              </a:rPr>
              <a:t>Nabídka zapojení RVVI: </a:t>
            </a:r>
            <a:r>
              <a:rPr lang="cs-CZ" sz="1800" dirty="0">
                <a:solidFill>
                  <a:srgbClr val="201F1E"/>
                </a:solidFill>
                <a:latin typeface="Calibri" panose="020F0502020204030204" pitchFamily="34" charset="0"/>
              </a:rPr>
              <a:t>členství v porotě základních kol</a:t>
            </a:r>
          </a:p>
          <a:p>
            <a:pPr eaLnBrk="1" fontAlgn="ctr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1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ctr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605EC15-0726-4F43-B1CE-BA6877E5B4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557213"/>
            <a:ext cx="6769100" cy="784225"/>
          </a:xfrm>
        </p:spPr>
        <p:txBody>
          <a:bodyPr/>
          <a:lstStyle/>
          <a:p>
            <a:pPr algn="r" eaLnBrk="1" hangingPunct="1"/>
            <a:br>
              <a:rPr lang="cs-CZ" altLang="cs-CZ"/>
            </a:br>
            <a:r>
              <a:rPr lang="cs-CZ" altLang="cs-CZ"/>
              <a:t>Projektový záměr </a:t>
            </a:r>
            <a:br>
              <a:rPr lang="cs-CZ" altLang="cs-CZ"/>
            </a:br>
            <a:r>
              <a:rPr lang="cs-CZ" altLang="cs-CZ"/>
              <a:t>Digitální inovační hub v Libereckém kraji </a:t>
            </a:r>
            <a:r>
              <a:rPr lang="cs-CZ" altLang="cs-CZ" sz="2400"/>
              <a:t> </a:t>
            </a:r>
            <a:br>
              <a:rPr lang="cs-CZ" altLang="cs-CZ" sz="2400"/>
            </a:br>
            <a:br>
              <a:rPr lang="cs-CZ" altLang="cs-CZ"/>
            </a:br>
            <a:endParaRPr lang="cs-CZ" alt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7BF712A-608A-47F4-820C-4A2A4459044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84313"/>
          <a:ext cx="8229600" cy="525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98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Nositel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Partner/partneři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ARR – Agentura regionálního rozvoje, spol. s r.o. 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Technická univerzita v Liberci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VÚTS, a.s.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Národní klastrová asociace</a:t>
                      </a:r>
                    </a:p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Ústav fyziky plazmatu AV ČR, </a:t>
                      </a: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v.v.i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– TOPTEC</a:t>
                      </a:r>
                    </a:p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Univerzita Hradec Králové</a:t>
                      </a:r>
                    </a:p>
                    <a:p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Centrum investic, rozvoje a inovací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84">
                <a:tc>
                  <a:txBody>
                    <a:bodyPr/>
                    <a:lstStyle/>
                    <a:p>
                      <a:r>
                        <a:rPr lang="cs-CZ" sz="1400" dirty="0"/>
                        <a:t>Název projektu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Innovation Hub Northern and Eastern Bohemia</a:t>
                      </a:r>
                      <a:endParaRPr lang="cs-CZ" sz="14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7">
                <a:tc>
                  <a:txBody>
                    <a:bodyPr/>
                    <a:lstStyle/>
                    <a:p>
                      <a:r>
                        <a:rPr lang="cs-CZ" sz="1400" dirty="0"/>
                        <a:t>Období realizace projektu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– 2023 (předpoklad)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5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Cíl projektu</a:t>
                      </a:r>
                    </a:p>
                    <a:p>
                      <a:endParaRPr lang="cs-CZ" sz="1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 umožňuje zejména malým a středním podnikům v přístupu ke klíčovým znalostem, software, technologickým platformám, prototypovým řešením a testovacím systémům, čímž umožňuje zkvalitnit jejich výrobní a obchodní procesy a umožnit výrobu produktů s vysokou přidanou hodnotou, čímž zároveň podporuje rozvoj ekonomiky založené na znalostech.</a:t>
                      </a:r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260">
                <a:tc>
                  <a:txBody>
                    <a:bodyPr/>
                    <a:lstStyle/>
                    <a:p>
                      <a:r>
                        <a:rPr lang="cs-CZ" sz="1400" dirty="0"/>
                        <a:t>Financování</a:t>
                      </a: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EDIH – 100% financování (národní zdroje + zdroje EU)</a:t>
                      </a:r>
                    </a:p>
                    <a:p>
                      <a:r>
                        <a:rPr lang="cs-CZ" sz="1400" dirty="0"/>
                        <a:t>DIH – </a:t>
                      </a:r>
                      <a:r>
                        <a:rPr lang="cs-CZ" sz="1400" dirty="0" err="1"/>
                        <a:t>předp</a:t>
                      </a:r>
                      <a:r>
                        <a:rPr lang="cs-CZ" sz="1400" dirty="0"/>
                        <a:t>. podpora z OP TAK, spolufinancování žadatele</a:t>
                      </a:r>
                    </a:p>
                    <a:p>
                      <a:r>
                        <a:rPr lang="cs-CZ" sz="1400" dirty="0"/>
                        <a:t>V tuto chvíli nejsou jasné přesné podmínky (budou upřesněny po zveřejnění výzvy)</a:t>
                      </a:r>
                    </a:p>
                    <a:p>
                      <a:endParaRPr lang="cs-CZ" sz="14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01EAD591-D10A-4581-81E4-84494DD1A16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075613" cy="37449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endParaRPr lang="cs-CZ" altLang="cs-CZ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 descr="liberecky_kraj_smart_akcelerator_ppt_sablona_4-3_mustr-1">
            <a:extLst>
              <a:ext uri="{FF2B5EF4-FFF2-40B4-BE49-F238E27FC236}">
                <a16:creationId xmlns:a16="http://schemas.microsoft.com/office/drawing/2014/main" id="{4E3FA2AB-8C60-44EC-BFCA-872D8E81A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-100013"/>
            <a:ext cx="9275762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Obdélník 1">
            <a:extLst>
              <a:ext uri="{FF2B5EF4-FFF2-40B4-BE49-F238E27FC236}">
                <a16:creationId xmlns:a16="http://schemas.microsoft.com/office/drawing/2014/main" id="{F2083341-3674-4A1B-98DB-4255A089B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089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8. Mapování INKA3 , Analýza ekonomických trendů domén specializace LK, mapování technologických trendů“    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Bc. Milan Pštross</a:t>
            </a:r>
          </a:p>
        </p:txBody>
      </p:sp>
      <p:pic>
        <p:nvPicPr>
          <p:cNvPr id="58372" name="Obrázek 1">
            <a:extLst>
              <a:ext uri="{FF2B5EF4-FFF2-40B4-BE49-F238E27FC236}">
                <a16:creationId xmlns:a16="http://schemas.microsoft.com/office/drawing/2014/main" id="{B5B96190-8AFC-4765-BD19-7FAD35A45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liberecky_kraj_smart_akcelerator_ppt_sablona_4-3_mustr-1">
            <a:extLst>
              <a:ext uri="{FF2B5EF4-FFF2-40B4-BE49-F238E27FC236}">
                <a16:creationId xmlns:a16="http://schemas.microsoft.com/office/drawing/2014/main" id="{1C2B7882-E8FF-451B-B7E2-B276FB6EA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36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Obdélník 1">
            <a:extLst>
              <a:ext uri="{FF2B5EF4-FFF2-40B4-BE49-F238E27FC236}">
                <a16:creationId xmlns:a16="http://schemas.microsoft.com/office/drawing/2014/main" id="{6F2C10A1-D95A-4F49-AED8-CC1C15C1D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0896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9. Možnosti synergie a rozvoje spolupráce na poli vědy, výzkumu a vzdělávání v Libereckém kraji   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Antonín Ferdan </a:t>
            </a:r>
          </a:p>
        </p:txBody>
      </p:sp>
      <p:pic>
        <p:nvPicPr>
          <p:cNvPr id="60420" name="Obrázek 1">
            <a:extLst>
              <a:ext uri="{FF2B5EF4-FFF2-40B4-BE49-F238E27FC236}">
                <a16:creationId xmlns:a16="http://schemas.microsoft.com/office/drawing/2014/main" id="{95834F33-F8A7-4CF6-82BB-D13FDDA92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A9C15097-C83A-4710-9D7B-8FF6BDA8AA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79613" y="476250"/>
            <a:ext cx="6478587" cy="742950"/>
          </a:xfrm>
        </p:spPr>
        <p:txBody>
          <a:bodyPr/>
          <a:lstStyle/>
          <a:p>
            <a:r>
              <a:rPr lang="cs-CZ" altLang="cs-CZ"/>
              <a:t>   Rada VVI  LK  &amp;  Lipo.ink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83EFEF-E6CA-45B3-8403-D15E79306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484313"/>
            <a:ext cx="6656388" cy="4154487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 marL="457200" indent="-457200" algn="l">
              <a:buFontTx/>
              <a:buAutoNum type="arabicPeriod"/>
              <a:defRPr/>
            </a:pPr>
            <a:r>
              <a:rPr lang="cs-CZ" dirty="0"/>
              <a:t>Kam směřuje </a:t>
            </a:r>
            <a:r>
              <a:rPr lang="cs-CZ" dirty="0" err="1"/>
              <a:t>Lipo.ink</a:t>
            </a:r>
            <a:r>
              <a:rPr lang="cs-CZ" dirty="0"/>
              <a:t> </a:t>
            </a:r>
          </a:p>
          <a:p>
            <a:pPr marL="457200" indent="-457200" algn="l">
              <a:buFontTx/>
              <a:buAutoNum type="arabicPeriod"/>
              <a:defRPr/>
            </a:pPr>
            <a:endParaRPr lang="cs-CZ" dirty="0"/>
          </a:p>
          <a:p>
            <a:pPr marL="457200" indent="-457200" algn="l">
              <a:buFontTx/>
              <a:buAutoNum type="arabicPeriod"/>
              <a:defRPr/>
            </a:pPr>
            <a:r>
              <a:rPr lang="cs-CZ" dirty="0"/>
              <a:t>Kde je možné najít synergie</a:t>
            </a:r>
          </a:p>
          <a:p>
            <a:pPr marL="457200" indent="-457200" algn="l">
              <a:buFontTx/>
              <a:buAutoNum type="arabicPeriod"/>
              <a:defRPr/>
            </a:pPr>
            <a:endParaRPr lang="cs-CZ" dirty="0"/>
          </a:p>
          <a:p>
            <a:pPr marL="457200" indent="-457200" algn="l">
              <a:buFontTx/>
              <a:buAutoNum type="arabicPeriod"/>
              <a:defRPr/>
            </a:pPr>
            <a:r>
              <a:rPr lang="cs-CZ" dirty="0"/>
              <a:t>Výzvy a příležitosti  inovačního ekosystému  LK</a:t>
            </a:r>
          </a:p>
          <a:p>
            <a:pPr marL="457200" indent="-457200" algn="l">
              <a:buFontTx/>
              <a:buAutoNum type="arabicPeriod"/>
              <a:defRPr/>
            </a:pPr>
            <a:endParaRPr lang="cs-CZ" dirty="0"/>
          </a:p>
          <a:p>
            <a:pPr marL="457200" indent="-457200" algn="l">
              <a:buFontTx/>
              <a:buAutoNum type="arabicPeriod"/>
              <a:defRPr/>
            </a:pPr>
            <a:r>
              <a:rPr lang="cs-CZ" dirty="0"/>
              <a:t>Další kroky k rozvoji spolupráce v rámci regionu i mimo něj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liberecky_kraj_smart_akcelerator_ppt_sablona_4-3_mustr-1">
            <a:extLst>
              <a:ext uri="{FF2B5EF4-FFF2-40B4-BE49-F238E27FC236}">
                <a16:creationId xmlns:a16="http://schemas.microsoft.com/office/drawing/2014/main" id="{446007E3-4EC3-46E5-85B1-80E0F123C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Obdélník 1">
            <a:extLst>
              <a:ext uri="{FF2B5EF4-FFF2-40B4-BE49-F238E27FC236}">
                <a16:creationId xmlns:a16="http://schemas.microsoft.com/office/drawing/2014/main" id="{7E604A65-8144-455C-9E7A-B432EB0D0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08962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10. Různé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pic>
        <p:nvPicPr>
          <p:cNvPr id="63492" name="Obrázek 1">
            <a:extLst>
              <a:ext uri="{FF2B5EF4-FFF2-40B4-BE49-F238E27FC236}">
                <a16:creationId xmlns:a16="http://schemas.microsoft.com/office/drawing/2014/main" id="{C9B26043-F1BB-4984-BC8B-63E3361C0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 descr="liberecky_kraj_smart_akcelerator_ppt_sablona_4-3_mustr-1">
            <a:extLst>
              <a:ext uri="{FF2B5EF4-FFF2-40B4-BE49-F238E27FC236}">
                <a16:creationId xmlns:a16="http://schemas.microsoft.com/office/drawing/2014/main" id="{3C9910B8-3353-4537-9CED-BA6458CD7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Obdélník 1">
            <a:extLst>
              <a:ext uri="{FF2B5EF4-FFF2-40B4-BE49-F238E27FC236}">
                <a16:creationId xmlns:a16="http://schemas.microsoft.com/office/drawing/2014/main" id="{0BA770E0-2CEA-4775-A26E-CB75F75F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089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Děkujeme za pozornost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pic>
        <p:nvPicPr>
          <p:cNvPr id="65540" name="Obrázek 1">
            <a:extLst>
              <a:ext uri="{FF2B5EF4-FFF2-40B4-BE49-F238E27FC236}">
                <a16:creationId xmlns:a16="http://schemas.microsoft.com/office/drawing/2014/main" id="{2E901658-194F-4045-AC2D-8FBC5884C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4638"/>
            <a:ext cx="55387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FD7CCB1-CA37-47B9-AA13-012F825695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719137"/>
          </a:xfrm>
        </p:spPr>
        <p:txBody>
          <a:bodyPr/>
          <a:lstStyle/>
          <a:p>
            <a:pPr algn="r"/>
            <a:r>
              <a:rPr lang="cs-CZ" altLang="cs-CZ" sz="1800"/>
              <a:t>Plnění úkolů ze 16. jednání RVVI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C8C77C-9E88-4063-B394-0D50DE216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981075"/>
            <a:ext cx="7415212" cy="5040313"/>
          </a:xfrm>
        </p:spPr>
        <p:txBody>
          <a:bodyPr/>
          <a:lstStyle/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Svolat další jednání RVVI LK nejpozději  v září 2021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Splněno  1.9.2021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Hodnocení projektových žádostí předložených do výzvy Regionálního inovačního programu 2021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Splněno  1.9.2021                                                                                        </a:t>
            </a:r>
            <a:r>
              <a:rPr lang="cs-CZ" sz="140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Termín: další jednání RVVI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Předložit RVVI  aktuální informace ke strategickým intervencím a projektům 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Splněno  1.9.2021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cs-CZ" sz="140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Termín: :další jednání RVVI</a:t>
            </a:r>
          </a:p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Předložit informace o aktualitách z oblasti marketingové strategie RIS3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Splněno    1.9.2021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cs-CZ" sz="140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Termín: další jednání RVVI</a:t>
            </a:r>
            <a:r>
              <a:rPr lang="cs-CZ" kern="1200" dirty="0">
                <a:solidFill>
                  <a:srgbClr val="000000"/>
                </a:solidFill>
              </a:rPr>
              <a:t> </a:t>
            </a:r>
            <a:endParaRPr lang="cs-CZ" sz="3200" dirty="0"/>
          </a:p>
          <a:p>
            <a:pPr algn="l">
              <a:defRPr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Představit analýzu sítí spolupráce subjektů </a:t>
            </a:r>
            <a:r>
              <a:rPr lang="cs-CZ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VaV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působících v Libereckém kraji  </a:t>
            </a:r>
          </a:p>
          <a:p>
            <a:pPr algn="l">
              <a:defRPr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Termín :další jednání RVVI </a:t>
            </a:r>
          </a:p>
          <a:p>
            <a:pPr algn="l">
              <a:defRPr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liberecky_kraj_smart_akcelerator_ppt_sablona_4-3_mustr-1">
            <a:extLst>
              <a:ext uri="{FF2B5EF4-FFF2-40B4-BE49-F238E27FC236}">
                <a16:creationId xmlns:a16="http://schemas.microsoft.com/office/drawing/2014/main" id="{8F3C25BB-6ABB-42F7-B18F-862A0A8D8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757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bdélník 1">
            <a:extLst>
              <a:ext uri="{FF2B5EF4-FFF2-40B4-BE49-F238E27FC236}">
                <a16:creationId xmlns:a16="http://schemas.microsoft.com/office/drawing/2014/main" id="{6CBC1545-A648-40D7-A860-78D463894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8208962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3. Regionální inovační program Libereckého kraje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Vyhodnocení projektových žádostí z výzvy 2021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Ing. Petra Kašparová, vedoucí oddělení dotací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Ing. Jana Frontzová, projektový manažer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Ing. Vladimír Pachl, krajský RIS3 koordinátor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89608D5-188F-4B44-B6DD-DD86F35D1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404813"/>
            <a:ext cx="6419850" cy="1008062"/>
          </a:xfrm>
        </p:spPr>
        <p:txBody>
          <a:bodyPr/>
          <a:lstStyle/>
          <a:p>
            <a:pPr algn="r" eaLnBrk="1" hangingPunct="1"/>
            <a:r>
              <a:rPr lang="cs-CZ" altLang="cs-CZ" sz="2400"/>
              <a:t>Regionální inovační program 2021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A000595-9D49-483F-82FF-5AA6E66E8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3887787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endParaRPr lang="cs-CZ" altLang="cs-CZ" sz="20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ea typeface="+mn-ea"/>
              </a:rPr>
              <a:t>Vyhlášení programu	(zveřejnění):	                     	1.4.2021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Příjem žádostí:			     1.5. 2021 – 16.6.2021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Alokace (po zapojení HV2 a úspor)		   </a:t>
            </a:r>
            <a:r>
              <a:rPr lang="cs-CZ" b="1" dirty="0"/>
              <a:t>3.035.000,- Kč</a:t>
            </a:r>
            <a:endParaRPr lang="cs-CZ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V termínu bylo předloženo 25 žádostí o dotaci.</a:t>
            </a:r>
          </a:p>
          <a:p>
            <a:pPr marL="0" indent="0">
              <a:buFontTx/>
              <a:buNone/>
              <a:defRPr/>
            </a:pPr>
            <a:br>
              <a:rPr lang="cs-CZ" altLang="cs-CZ" dirty="0"/>
            </a:br>
            <a:endParaRPr lang="cs-CZ" altLang="cs-CZ" dirty="0"/>
          </a:p>
          <a:p>
            <a:pPr marL="0" indent="0" eaLnBrk="1" hangingPunct="1">
              <a:buFont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2BE86-9F10-4130-AC15-44D0FD63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268413"/>
            <a:ext cx="7399337" cy="647700"/>
          </a:xfrm>
        </p:spPr>
        <p:txBody>
          <a:bodyPr/>
          <a:lstStyle/>
          <a:p>
            <a:pPr algn="r">
              <a:defRPr/>
            </a:pPr>
            <a:r>
              <a:rPr lang="cs-CZ" dirty="0"/>
              <a:t>                                                            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Přehled hodnocených žádostí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r>
              <a:rPr lang="cs-CZ" alt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br>
              <a:rPr lang="cs-CZ" alt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55A06D1-330F-4455-8A2D-77B0E31DBE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2276475"/>
          <a:ext cx="7292975" cy="2760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4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</a:rPr>
                        <a:t>Počet žádostí</a:t>
                      </a:r>
                      <a:endParaRPr lang="cs-CZ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</a:rPr>
                        <a:t>Požadovaná dotace</a:t>
                      </a:r>
                      <a:endParaRPr lang="cs-CZ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1 – Inovační vouchery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817.756 Kč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2 – Startovací vouchery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990.896 Kč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3 – Technologické vouchery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2.816.860 Kč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4.625.512 Kč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520D6F1-CB7E-4718-A2B5-B43F1B991703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1563688"/>
          <a:ext cx="7685088" cy="3917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4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8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Rok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Celková alokace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Počet předložených žádostí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Počet podpořených projektů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Požadovaná částka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Schválená dotace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2012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1 500 000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9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7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1 187 200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  947 200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2013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1 740 710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19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4 467 090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1 740 710 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2014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1 400 000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13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10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1 376 400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1 067 400 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2015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1 432 000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6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   778 400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   521 055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2016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1 900 000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27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13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4 180 605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1 876 400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2017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3 000 000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12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12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1 953 180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1 953 180 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2018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3 303 112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23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15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4 557 695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3 303 112 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  <a:effectLst/>
                        </a:rPr>
                        <a:t>2019</a:t>
                      </a:r>
                      <a:endParaRPr lang="cs-CZ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4 743 000 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34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7 946 049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4 743 000</a:t>
                      </a: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3 000 000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17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6 137 020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3 000 000 </a:t>
                      </a: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3.035.000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??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4 625 512</a:t>
                      </a:r>
                    </a:p>
                  </a:txBody>
                  <a:tcPr marL="40870" marR="408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??</a:t>
                      </a:r>
                    </a:p>
                  </a:txBody>
                  <a:tcPr marL="40870" marR="408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472" name="Nadpis 2">
            <a:extLst>
              <a:ext uri="{FF2B5EF4-FFF2-40B4-BE49-F238E27FC236}">
                <a16:creationId xmlns:a16="http://schemas.microsoft.com/office/drawing/2014/main" id="{187D64A5-0104-408D-9391-1162E0EE9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404813"/>
            <a:ext cx="6553200" cy="1143000"/>
          </a:xfrm>
        </p:spPr>
        <p:txBody>
          <a:bodyPr/>
          <a:lstStyle/>
          <a:p>
            <a:pPr algn="r"/>
            <a:r>
              <a:rPr lang="cs-CZ" altLang="cs-CZ"/>
              <a:t>Porovnání s předchozími roky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7E6E75F2-C065-46C4-ADA1-F07033F68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11388" y="549275"/>
            <a:ext cx="6500812" cy="1008063"/>
          </a:xfrm>
        </p:spPr>
        <p:txBody>
          <a:bodyPr/>
          <a:lstStyle/>
          <a:p>
            <a:pPr algn="r"/>
            <a:r>
              <a:rPr lang="cs-CZ" altLang="cs-CZ"/>
              <a:t>Harmonogram hodnocení</a:t>
            </a:r>
          </a:p>
        </p:txBody>
      </p:sp>
      <p:sp>
        <p:nvSpPr>
          <p:cNvPr id="4099" name="Zástupný symbol pro obsah 5">
            <a:extLst>
              <a:ext uri="{FF2B5EF4-FFF2-40B4-BE49-F238E27FC236}">
                <a16:creationId xmlns:a16="http://schemas.microsoft.com/office/drawing/2014/main" id="{1224436B-2496-46DE-A62B-013C9AFD9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248150"/>
          </a:xfrm>
        </p:spPr>
        <p:txBody>
          <a:bodyPr/>
          <a:lstStyle/>
          <a:p>
            <a:pPr marL="457200" indent="-457200">
              <a:buFontTx/>
              <a:buAutoNum type="arabicParenR"/>
              <a:defRPr/>
            </a:pPr>
            <a:endParaRPr lang="cs-CZ" altLang="cs-CZ" dirty="0"/>
          </a:p>
          <a:p>
            <a:pPr marL="457200" indent="-457200">
              <a:buFontTx/>
              <a:buAutoNum type="arabicParenR"/>
              <a:defRPr/>
            </a:pPr>
            <a:r>
              <a:rPr lang="cs-CZ" altLang="cs-CZ" dirty="0"/>
              <a:t>Kontrola formálních náležitostí a přijatelnosti – 6-7/2021</a:t>
            </a:r>
          </a:p>
          <a:p>
            <a:pPr marL="457200" indent="-457200">
              <a:buFontTx/>
              <a:buAutoNum type="arabicParenR"/>
              <a:defRPr/>
            </a:pPr>
            <a:endParaRPr lang="cs-CZ" altLang="cs-CZ" dirty="0"/>
          </a:p>
          <a:p>
            <a:pPr marL="457200" indent="-457200">
              <a:buFontTx/>
              <a:buAutoNum type="arabicParenR"/>
              <a:defRPr/>
            </a:pPr>
            <a:r>
              <a:rPr lang="cs-CZ" altLang="cs-CZ" dirty="0"/>
              <a:t>Bodové hodnocení dle závazných a specifických kritérií 7-8/2021</a:t>
            </a:r>
          </a:p>
          <a:p>
            <a:pPr marL="0" indent="0">
              <a:buFontTx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sz="1800" dirty="0"/>
              <a:t>Role Rady VVI – hodnocení realizovatelnosti a inovativnosti projektu</a:t>
            </a:r>
          </a:p>
          <a:p>
            <a:pPr>
              <a:defRPr/>
            </a:pPr>
            <a:r>
              <a:rPr lang="cs-CZ" altLang="cs-CZ" sz="1800" dirty="0"/>
              <a:t>Zaslána souhrnná hodnotící tabulka, rešerše projektů, projektové žádosti </a:t>
            </a:r>
            <a:endParaRPr lang="cs-CZ" altLang="cs-CZ" sz="18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altLang="cs-CZ" sz="1800" b="1" dirty="0">
                <a:solidFill>
                  <a:srgbClr val="C00000"/>
                </a:solidFill>
              </a:rPr>
              <a:t>Zasedání Rady VVI k hodnocení projektů.</a:t>
            </a:r>
          </a:p>
          <a:p>
            <a:pPr marL="0" indent="0">
              <a:buFontTx/>
              <a:buNone/>
              <a:defRPr/>
            </a:pPr>
            <a:endParaRPr lang="cs-CZ" altLang="cs-CZ" sz="1800" dirty="0">
              <a:solidFill>
                <a:srgbClr val="C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altLang="cs-CZ" dirty="0"/>
              <a:t>3) Rozhodnutí o poskytnutí dotace ZK – 21.9.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2ABF6FF054674DAB71197542992782" ma:contentTypeVersion="11" ma:contentTypeDescription="Vytvoří nový dokument" ma:contentTypeScope="" ma:versionID="48fbd3b5d95600b54fe6aa5c37ac32c3">
  <xsd:schema xmlns:xsd="http://www.w3.org/2001/XMLSchema" xmlns:xs="http://www.w3.org/2001/XMLSchema" xmlns:p="http://schemas.microsoft.com/office/2006/metadata/properties" xmlns:ns2="050926a8-9408-4285-868e-127d9b0cf5e5" targetNamespace="http://schemas.microsoft.com/office/2006/metadata/properties" ma:root="true" ma:fieldsID="68efee6a92326173d1aac451b7648fe6" ns2:_="">
    <xsd:import namespace="050926a8-9408-4285-868e-127d9b0cf5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926a8-9408-4285-868e-127d9b0cf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D54FEF-186E-4F67-AFF5-9D3969BBB2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023997-BB4E-42C2-9957-3C85EF7C6DF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6BFF22E-DA62-4A0F-ABEF-6D7B278EAC0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13009</TotalTime>
  <Words>2744</Words>
  <Application>Microsoft Office PowerPoint</Application>
  <PresentationFormat>Předvádění na obrazovce (4:3)</PresentationFormat>
  <Paragraphs>489</Paragraphs>
  <Slides>38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Arial Narrow</vt:lpstr>
      <vt:lpstr>Calibri</vt:lpstr>
      <vt:lpstr>Calibri-Bold</vt:lpstr>
      <vt:lpstr>Symbol</vt:lpstr>
      <vt:lpstr>Times New Roman</vt:lpstr>
      <vt:lpstr>Wingdings</vt:lpstr>
      <vt:lpstr>Výchozí návrh</vt:lpstr>
      <vt:lpstr>Prezentace aplikace PowerPoint</vt:lpstr>
      <vt:lpstr>Program dnešního jednání </vt:lpstr>
      <vt:lpstr>Prezentace aplikace PowerPoint</vt:lpstr>
      <vt:lpstr>Plnění úkolů ze 16. jednání RVVI </vt:lpstr>
      <vt:lpstr>Prezentace aplikace PowerPoint</vt:lpstr>
      <vt:lpstr>Regionální inovační program 2021</vt:lpstr>
      <vt:lpstr>                                                              Přehled hodnocených žádostí   :  </vt:lpstr>
      <vt:lpstr>Porovnání s předchozími roky</vt:lpstr>
      <vt:lpstr>Harmonogram hodnocení</vt:lpstr>
      <vt:lpstr>Prezentace aplikace PowerPoint</vt:lpstr>
      <vt:lpstr>Následný postup</vt:lpstr>
      <vt:lpstr>Usnesení </vt:lpstr>
      <vt:lpstr>Prezentace aplikace PowerPoint</vt:lpstr>
      <vt:lpstr>Asistenční vouchery – krátké shrnutí</vt:lpstr>
      <vt:lpstr>Prezentace aplikace PowerPoint</vt:lpstr>
      <vt:lpstr>  Asistenční voucher CxI  </vt:lpstr>
      <vt:lpstr> Asistenční voucher PWT  </vt:lpstr>
      <vt:lpstr>Usnesení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Usnesení </vt:lpstr>
      <vt:lpstr>Prezentace aplikace PowerPoint</vt:lpstr>
      <vt:lpstr> projekt navrhovaný do Akčního plánu RIS3  </vt:lpstr>
      <vt:lpstr>  projekt navrhovaný do Akčního plánu RIS3  </vt:lpstr>
      <vt:lpstr>Usnesení </vt:lpstr>
      <vt:lpstr>Prezentace aplikace PowerPoint</vt:lpstr>
      <vt:lpstr>Prezentace aplikace PowerPoint</vt:lpstr>
      <vt:lpstr>Prezentace aplikace PowerPoint</vt:lpstr>
      <vt:lpstr> Projektový záměr  Digitální inovační hub v Libereckém kraji    </vt:lpstr>
      <vt:lpstr>Prezentace aplikace PowerPoint</vt:lpstr>
      <vt:lpstr>Prezentace aplikace PowerPoint</vt:lpstr>
      <vt:lpstr>   Rada VVI  LK  &amp;  Lipo.ink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Ota</dc:creator>
  <cp:lastModifiedBy>Antlová Zuzana</cp:lastModifiedBy>
  <cp:revision>1009</cp:revision>
  <cp:lastPrinted>2021-08-30T14:05:14Z</cp:lastPrinted>
  <dcterms:created xsi:type="dcterms:W3CDTF">2017-08-27T06:44:57Z</dcterms:created>
  <dcterms:modified xsi:type="dcterms:W3CDTF">2021-08-31T13:12:59Z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0x010100DF2ABF6FF054674DAB71197542992782</vt:lpwstr>
  </property>
</Properties>
</file>