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50"/>
  </p:notesMasterIdLst>
  <p:handoutMasterIdLst>
    <p:handoutMasterId r:id="rId51"/>
  </p:handoutMasterIdLst>
  <p:sldIdLst>
    <p:sldId id="256" r:id="rId5"/>
    <p:sldId id="312" r:id="rId6"/>
    <p:sldId id="313" r:id="rId7"/>
    <p:sldId id="633" r:id="rId8"/>
    <p:sldId id="700" r:id="rId9"/>
    <p:sldId id="701" r:id="rId10"/>
    <p:sldId id="702" r:id="rId11"/>
    <p:sldId id="706" r:id="rId12"/>
    <p:sldId id="703" r:id="rId13"/>
    <p:sldId id="705" r:id="rId14"/>
    <p:sldId id="704" r:id="rId15"/>
    <p:sldId id="673" r:id="rId16"/>
    <p:sldId id="722" r:id="rId17"/>
    <p:sldId id="723" r:id="rId18"/>
    <p:sldId id="724" r:id="rId19"/>
    <p:sldId id="725" r:id="rId20"/>
    <p:sldId id="392" r:id="rId21"/>
    <p:sldId id="687" r:id="rId22"/>
    <p:sldId id="690" r:id="rId23"/>
    <p:sldId id="720" r:id="rId24"/>
    <p:sldId id="721" r:id="rId25"/>
    <p:sldId id="601" r:id="rId26"/>
    <p:sldId id="707" r:id="rId27"/>
    <p:sldId id="636" r:id="rId28"/>
    <p:sldId id="727" r:id="rId29"/>
    <p:sldId id="637" r:id="rId30"/>
    <p:sldId id="638" r:id="rId31"/>
    <p:sldId id="606" r:id="rId32"/>
    <p:sldId id="584" r:id="rId33"/>
    <p:sldId id="667" r:id="rId34"/>
    <p:sldId id="678" r:id="rId35"/>
    <p:sldId id="709" r:id="rId36"/>
    <p:sldId id="324" r:id="rId37"/>
    <p:sldId id="708" r:id="rId38"/>
    <p:sldId id="631" r:id="rId39"/>
    <p:sldId id="710" r:id="rId40"/>
    <p:sldId id="714" r:id="rId41"/>
    <p:sldId id="716" r:id="rId42"/>
    <p:sldId id="711" r:id="rId43"/>
    <p:sldId id="712" r:id="rId44"/>
    <p:sldId id="713" r:id="rId45"/>
    <p:sldId id="715" r:id="rId46"/>
    <p:sldId id="726" r:id="rId47"/>
    <p:sldId id="632" r:id="rId48"/>
    <p:sldId id="698" r:id="rId49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25CBE"/>
    <a:srgbClr val="00A1DA"/>
    <a:srgbClr val="78B832"/>
    <a:srgbClr val="F4B6B6"/>
    <a:srgbClr val="FF99FF"/>
    <a:srgbClr val="F5F5F5"/>
    <a:srgbClr val="F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E75F0-543C-4381-ADE3-B9830A7871F4}" v="582" dt="2021-12-01T09:54:29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lová Zuzana" userId="db529adc-cd7b-41de-9bec-b281b78fe974" providerId="ADAL" clId="{4B8E75F0-543C-4381-ADE3-B9830A7871F4}"/>
    <pc:docChg chg="undo custSel addSld delSld modSld sldOrd">
      <pc:chgData name="Antlová Zuzana" userId="db529adc-cd7b-41de-9bec-b281b78fe974" providerId="ADAL" clId="{4B8E75F0-543C-4381-ADE3-B9830A7871F4}" dt="2021-12-01T09:54:29.142" v="584" actId="20577"/>
      <pc:docMkLst>
        <pc:docMk/>
      </pc:docMkLst>
      <pc:sldChg chg="modSp mod">
        <pc:chgData name="Antlová Zuzana" userId="db529adc-cd7b-41de-9bec-b281b78fe974" providerId="ADAL" clId="{4B8E75F0-543C-4381-ADE3-B9830A7871F4}" dt="2021-12-01T09:46:51.593" v="567" actId="20577"/>
        <pc:sldMkLst>
          <pc:docMk/>
          <pc:sldMk cId="0" sldId="690"/>
        </pc:sldMkLst>
        <pc:spChg chg="mod">
          <ac:chgData name="Antlová Zuzana" userId="db529adc-cd7b-41de-9bec-b281b78fe974" providerId="ADAL" clId="{4B8E75F0-543C-4381-ADE3-B9830A7871F4}" dt="2021-12-01T09:46:51.593" v="567" actId="20577"/>
          <ac:spMkLst>
            <pc:docMk/>
            <pc:sldMk cId="0" sldId="690"/>
            <ac:spMk id="46082" creationId="{289AE4EC-D3E2-4522-973E-4430CE96DA67}"/>
          </ac:spMkLst>
        </pc:spChg>
        <pc:graphicFrameChg chg="mod">
          <ac:chgData name="Antlová Zuzana" userId="db529adc-cd7b-41de-9bec-b281b78fe974" providerId="ADAL" clId="{4B8E75F0-543C-4381-ADE3-B9830A7871F4}" dt="2021-12-01T09:32:09.786" v="193" actId="1076"/>
          <ac:graphicFrameMkLst>
            <pc:docMk/>
            <pc:sldMk cId="0" sldId="690"/>
            <ac:graphicFrameMk id="5" creationId="{C9E68088-C224-4795-B7F9-3BC55F708A11}"/>
          </ac:graphicFrameMkLst>
        </pc:graphicFrameChg>
      </pc:sldChg>
      <pc:sldChg chg="modSp mod">
        <pc:chgData name="Antlová Zuzana" userId="db529adc-cd7b-41de-9bec-b281b78fe974" providerId="ADAL" clId="{4B8E75F0-543C-4381-ADE3-B9830A7871F4}" dt="2021-11-26T08:46:51.501" v="4" actId="20577"/>
        <pc:sldMkLst>
          <pc:docMk/>
          <pc:sldMk cId="3804472808" sldId="703"/>
        </pc:sldMkLst>
        <pc:graphicFrameChg chg="modGraphic">
          <ac:chgData name="Antlová Zuzana" userId="db529adc-cd7b-41de-9bec-b281b78fe974" providerId="ADAL" clId="{4B8E75F0-543C-4381-ADE3-B9830A7871F4}" dt="2021-11-26T08:46:51.501" v="4" actId="20577"/>
          <ac:graphicFrameMkLst>
            <pc:docMk/>
            <pc:sldMk cId="3804472808" sldId="703"/>
            <ac:graphicFrameMk id="5" creationId="{A86430C4-5BB6-43BF-8368-2413A71C9307}"/>
          </ac:graphicFrameMkLst>
        </pc:graphicFrameChg>
      </pc:sldChg>
      <pc:sldChg chg="modSp mod">
        <pc:chgData name="Antlová Zuzana" userId="db529adc-cd7b-41de-9bec-b281b78fe974" providerId="ADAL" clId="{4B8E75F0-543C-4381-ADE3-B9830A7871F4}" dt="2021-11-26T08:46:39.054" v="1"/>
        <pc:sldMkLst>
          <pc:docMk/>
          <pc:sldMk cId="2579737676" sldId="705"/>
        </pc:sldMkLst>
        <pc:graphicFrameChg chg="mod modGraphic">
          <ac:chgData name="Antlová Zuzana" userId="db529adc-cd7b-41de-9bec-b281b78fe974" providerId="ADAL" clId="{4B8E75F0-543C-4381-ADE3-B9830A7871F4}" dt="2021-11-26T08:46:39.054" v="1"/>
          <ac:graphicFrameMkLst>
            <pc:docMk/>
            <pc:sldMk cId="2579737676" sldId="705"/>
            <ac:graphicFrameMk id="5" creationId="{A86430C4-5BB6-43BF-8368-2413A71C9307}"/>
          </ac:graphicFrameMkLst>
        </pc:graphicFrameChg>
      </pc:sldChg>
      <pc:sldChg chg="add del">
        <pc:chgData name="Antlová Zuzana" userId="db529adc-cd7b-41de-9bec-b281b78fe974" providerId="ADAL" clId="{4B8E75F0-543C-4381-ADE3-B9830A7871F4}" dt="2021-12-01T09:35:34.029" v="217" actId="47"/>
        <pc:sldMkLst>
          <pc:docMk/>
          <pc:sldMk cId="774930" sldId="717"/>
        </pc:sldMkLst>
      </pc:sldChg>
      <pc:sldChg chg="modSp add del mod">
        <pc:chgData name="Antlová Zuzana" userId="db529adc-cd7b-41de-9bec-b281b78fe974" providerId="ADAL" clId="{4B8E75F0-543C-4381-ADE3-B9830A7871F4}" dt="2021-12-01T09:30:34.836" v="70" actId="47"/>
        <pc:sldMkLst>
          <pc:docMk/>
          <pc:sldMk cId="3521415087" sldId="717"/>
        </pc:sldMkLst>
        <pc:spChg chg="mod">
          <ac:chgData name="Antlová Zuzana" userId="db529adc-cd7b-41de-9bec-b281b78fe974" providerId="ADAL" clId="{4B8E75F0-543C-4381-ADE3-B9830A7871F4}" dt="2021-12-01T09:30:01.083" v="68" actId="5793"/>
          <ac:spMkLst>
            <pc:docMk/>
            <pc:sldMk cId="3521415087" sldId="717"/>
            <ac:spMk id="46082" creationId="{289AE4EC-D3E2-4522-973E-4430CE96DA67}"/>
          </ac:spMkLst>
        </pc:spChg>
        <pc:graphicFrameChg chg="modGraphic">
          <ac:chgData name="Antlová Zuzana" userId="db529adc-cd7b-41de-9bec-b281b78fe974" providerId="ADAL" clId="{4B8E75F0-543C-4381-ADE3-B9830A7871F4}" dt="2021-12-01T09:30:11.888" v="69" actId="6549"/>
          <ac:graphicFrameMkLst>
            <pc:docMk/>
            <pc:sldMk cId="3521415087" sldId="717"/>
            <ac:graphicFrameMk id="5" creationId="{C9E68088-C224-4795-B7F9-3BC55F708A11}"/>
          </ac:graphicFrameMkLst>
        </pc:graphicFrameChg>
      </pc:sldChg>
      <pc:sldChg chg="add del">
        <pc:chgData name="Antlová Zuzana" userId="db529adc-cd7b-41de-9bec-b281b78fe974" providerId="ADAL" clId="{4B8E75F0-543C-4381-ADE3-B9830A7871F4}" dt="2021-12-01T09:35:35.285" v="218" actId="47"/>
        <pc:sldMkLst>
          <pc:docMk/>
          <pc:sldMk cId="428002161" sldId="718"/>
        </pc:sldMkLst>
      </pc:sldChg>
      <pc:sldChg chg="add del">
        <pc:chgData name="Antlová Zuzana" userId="db529adc-cd7b-41de-9bec-b281b78fe974" providerId="ADAL" clId="{4B8E75F0-543C-4381-ADE3-B9830A7871F4}" dt="2021-12-01T09:35:36.486" v="219" actId="47"/>
        <pc:sldMkLst>
          <pc:docMk/>
          <pc:sldMk cId="2642011807" sldId="719"/>
        </pc:sldMkLst>
      </pc:sldChg>
      <pc:sldChg chg="modSp add mod">
        <pc:chgData name="Antlová Zuzana" userId="db529adc-cd7b-41de-9bec-b281b78fe974" providerId="ADAL" clId="{4B8E75F0-543C-4381-ADE3-B9830A7871F4}" dt="2021-12-01T09:36:23.186" v="266" actId="14734"/>
        <pc:sldMkLst>
          <pc:docMk/>
          <pc:sldMk cId="3821511658" sldId="720"/>
        </pc:sldMkLst>
        <pc:spChg chg="mod">
          <ac:chgData name="Antlová Zuzana" userId="db529adc-cd7b-41de-9bec-b281b78fe974" providerId="ADAL" clId="{4B8E75F0-543C-4381-ADE3-B9830A7871F4}" dt="2021-12-01T09:31:11.430" v="130" actId="20577"/>
          <ac:spMkLst>
            <pc:docMk/>
            <pc:sldMk cId="3821511658" sldId="720"/>
            <ac:spMk id="46082" creationId="{289AE4EC-D3E2-4522-973E-4430CE96DA67}"/>
          </ac:spMkLst>
        </pc:spChg>
        <pc:graphicFrameChg chg="mod modGraphic">
          <ac:chgData name="Antlová Zuzana" userId="db529adc-cd7b-41de-9bec-b281b78fe974" providerId="ADAL" clId="{4B8E75F0-543C-4381-ADE3-B9830A7871F4}" dt="2021-12-01T09:36:23.186" v="266" actId="14734"/>
          <ac:graphicFrameMkLst>
            <pc:docMk/>
            <pc:sldMk cId="3821511658" sldId="720"/>
            <ac:graphicFrameMk id="5" creationId="{C9E68088-C224-4795-B7F9-3BC55F708A11}"/>
          </ac:graphicFrameMkLst>
        </pc:graphicFrameChg>
      </pc:sldChg>
      <pc:sldChg chg="modSp add mod ord">
        <pc:chgData name="Antlová Zuzana" userId="db529adc-cd7b-41de-9bec-b281b78fe974" providerId="ADAL" clId="{4B8E75F0-543C-4381-ADE3-B9830A7871F4}" dt="2021-12-01T09:54:29.142" v="584" actId="20577"/>
        <pc:sldMkLst>
          <pc:docMk/>
          <pc:sldMk cId="3685891381" sldId="721"/>
        </pc:sldMkLst>
        <pc:spChg chg="mod">
          <ac:chgData name="Antlová Zuzana" userId="db529adc-cd7b-41de-9bec-b281b78fe974" providerId="ADAL" clId="{4B8E75F0-543C-4381-ADE3-B9830A7871F4}" dt="2021-12-01T09:54:29.142" v="584" actId="20577"/>
          <ac:spMkLst>
            <pc:docMk/>
            <pc:sldMk cId="3685891381" sldId="721"/>
            <ac:spMk id="46082" creationId="{289AE4EC-D3E2-4522-973E-4430CE96DA67}"/>
          </ac:spMkLst>
        </pc:spChg>
        <pc:graphicFrameChg chg="mod modGraphic">
          <ac:chgData name="Antlová Zuzana" userId="db529adc-cd7b-41de-9bec-b281b78fe974" providerId="ADAL" clId="{4B8E75F0-543C-4381-ADE3-B9830A7871F4}" dt="2021-12-01T09:45:24.947" v="532" actId="948"/>
          <ac:graphicFrameMkLst>
            <pc:docMk/>
            <pc:sldMk cId="3685891381" sldId="721"/>
            <ac:graphicFrameMk id="5" creationId="{C9E68088-C224-4795-B7F9-3BC55F708A11}"/>
          </ac:graphicFrameMkLst>
        </pc:graphicFrameChg>
      </pc:sldChg>
    </pc:docChg>
  </pc:docChgLst>
  <pc:docChgLst>
    <pc:chgData name="Pavlína Kočnarová" userId="2d5d7464-9986-4692-a54b-e26fb537d5b0" providerId="ADAL" clId="{4A114DBE-B43C-4A46-AF9F-FB57A3548158}"/>
    <pc:docChg chg="undo redo custSel modSld">
      <pc:chgData name="Pavlína Kočnarová" userId="2d5d7464-9986-4692-a54b-e26fb537d5b0" providerId="ADAL" clId="{4A114DBE-B43C-4A46-AF9F-FB57A3548158}" dt="2021-12-01T09:19:52.285" v="12" actId="6549"/>
      <pc:docMkLst>
        <pc:docMk/>
      </pc:docMkLst>
      <pc:sldChg chg="modSp mod">
        <pc:chgData name="Pavlína Kočnarová" userId="2d5d7464-9986-4692-a54b-e26fb537d5b0" providerId="ADAL" clId="{4A114DBE-B43C-4A46-AF9F-FB57A3548158}" dt="2021-12-01T09:19:52.285" v="12" actId="6549"/>
        <pc:sldMkLst>
          <pc:docMk/>
          <pc:sldMk cId="0" sldId="601"/>
        </pc:sldMkLst>
        <pc:spChg chg="mod">
          <ac:chgData name="Pavlína Kočnarová" userId="2d5d7464-9986-4692-a54b-e26fb537d5b0" providerId="ADAL" clId="{4A114DBE-B43C-4A46-AF9F-FB57A3548158}" dt="2021-12-01T09:19:52.285" v="12" actId="6549"/>
          <ac:spMkLst>
            <pc:docMk/>
            <pc:sldMk cId="0" sldId="601"/>
            <ac:spMk id="50179" creationId="{6325183B-9FE1-4210-8579-3AAB2AEF25C2}"/>
          </ac:spMkLst>
        </pc:spChg>
      </pc:sldChg>
    </pc:docChg>
  </pc:docChgLst>
  <pc:docChgLst>
    <pc:chgData name="Milan Pštross" userId="d440ea9d-c26c-4163-93e5-924c500dd82e" providerId="ADAL" clId="{692746A3-3AA5-4AAA-B663-7932265CA006}"/>
    <pc:docChg chg="addSld modSld">
      <pc:chgData name="Milan Pštross" userId="d440ea9d-c26c-4163-93e5-924c500dd82e" providerId="ADAL" clId="{692746A3-3AA5-4AAA-B663-7932265CA006}" dt="2021-11-29T13:36:29.754" v="0"/>
      <pc:docMkLst>
        <pc:docMk/>
      </pc:docMkLst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2325043926" sldId="710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790716209" sldId="711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057581540" sldId="712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238777567" sldId="713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619342778" sldId="714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978325933" sldId="715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2808596997" sldId="716"/>
        </pc:sldMkLst>
      </pc:sldChg>
    </pc:docChg>
  </pc:docChgLst>
  <pc:docChgLst>
    <pc:chgData name="Lukáš Jokl" userId="S::l.jokl@arr-nisa.cz::f5197a11-0e7e-42af-af75-a054ae8a15f0" providerId="AD" clId="Web-{FEA93F19-93FF-AB18-579F-194327AB7D10}"/>
    <pc:docChg chg="addSld modSld">
      <pc:chgData name="Lukáš Jokl" userId="S::l.jokl@arr-nisa.cz::f5197a11-0e7e-42af-af75-a054ae8a15f0" providerId="AD" clId="Web-{FEA93F19-93FF-AB18-579F-194327AB7D10}" dt="2021-11-29T12:53:33.228" v="106" actId="20577"/>
      <pc:docMkLst>
        <pc:docMk/>
      </pc:docMkLst>
      <pc:sldChg chg="addSp delSp modSp">
        <pc:chgData name="Lukáš Jokl" userId="S::l.jokl@arr-nisa.cz::f5197a11-0e7e-42af-af75-a054ae8a15f0" providerId="AD" clId="Web-{FEA93F19-93FF-AB18-579F-194327AB7D10}" dt="2021-11-29T12:53:12.571" v="103" actId="20577"/>
        <pc:sldMkLst>
          <pc:docMk/>
          <pc:sldMk cId="0" sldId="678"/>
        </pc:sldMkLst>
        <pc:spChg chg="mod">
          <ac:chgData name="Lukáš Jokl" userId="S::l.jokl@arr-nisa.cz::f5197a11-0e7e-42af-af75-a054ae8a15f0" providerId="AD" clId="Web-{FEA93F19-93FF-AB18-579F-194327AB7D10}" dt="2021-11-29T12:53:12.571" v="103" actId="20577"/>
          <ac:spMkLst>
            <pc:docMk/>
            <pc:sldMk cId="0" sldId="678"/>
            <ac:spMk id="2" creationId="{A56E8825-C34B-4A14-B70D-E93FAD6F9FD3}"/>
          </ac:spMkLst>
        </pc:spChg>
        <pc:spChg chg="mod">
          <ac:chgData name="Lukáš Jokl" userId="S::l.jokl@arr-nisa.cz::f5197a11-0e7e-42af-af75-a054ae8a15f0" providerId="AD" clId="Web-{FEA93F19-93FF-AB18-579F-194327AB7D10}" dt="2021-11-29T12:32:18.218" v="1" actId="20577"/>
          <ac:spMkLst>
            <pc:docMk/>
            <pc:sldMk cId="0" sldId="678"/>
            <ac:spMk id="3" creationId="{82E696D4-BB5C-429B-BE8D-C106FBBC7C30}"/>
          </ac:spMkLst>
        </pc:spChg>
        <pc:picChg chg="add del mod">
          <ac:chgData name="Lukáš Jokl" userId="S::l.jokl@arr-nisa.cz::f5197a11-0e7e-42af-af75-a054ae8a15f0" providerId="AD" clId="Web-{FEA93F19-93FF-AB18-579F-194327AB7D10}" dt="2021-11-29T12:50:19.925" v="36"/>
          <ac:picMkLst>
            <pc:docMk/>
            <pc:sldMk cId="0" sldId="678"/>
            <ac:picMk id="4" creationId="{425948DD-9AE0-4192-8A4E-43A94E962091}"/>
          </ac:picMkLst>
        </pc:picChg>
        <pc:picChg chg="add mod">
          <ac:chgData name="Lukáš Jokl" userId="S::l.jokl@arr-nisa.cz::f5197a11-0e7e-42af-af75-a054ae8a15f0" providerId="AD" clId="Web-{FEA93F19-93FF-AB18-579F-194327AB7D10}" dt="2021-11-29T12:50:49.817" v="45" actId="1076"/>
          <ac:picMkLst>
            <pc:docMk/>
            <pc:sldMk cId="0" sldId="678"/>
            <ac:picMk id="5" creationId="{F1B83657-00B0-4D60-BE7B-1FE1CC478642}"/>
          </ac:picMkLst>
        </pc:picChg>
      </pc:sldChg>
      <pc:sldChg chg="addSp delSp modSp add replId">
        <pc:chgData name="Lukáš Jokl" userId="S::l.jokl@arr-nisa.cz::f5197a11-0e7e-42af-af75-a054ae8a15f0" providerId="AD" clId="Web-{FEA93F19-93FF-AB18-579F-194327AB7D10}" dt="2021-11-29T12:53:33.228" v="106" actId="20577"/>
        <pc:sldMkLst>
          <pc:docMk/>
          <pc:sldMk cId="2033265096" sldId="709"/>
        </pc:sldMkLst>
        <pc:spChg chg="mod">
          <ac:chgData name="Lukáš Jokl" userId="S::l.jokl@arr-nisa.cz::f5197a11-0e7e-42af-af75-a054ae8a15f0" providerId="AD" clId="Web-{FEA93F19-93FF-AB18-579F-194327AB7D10}" dt="2021-11-29T12:53:33.228" v="106" actId="20577"/>
          <ac:spMkLst>
            <pc:docMk/>
            <pc:sldMk cId="2033265096" sldId="709"/>
            <ac:spMk id="2" creationId="{A56E8825-C34B-4A14-B70D-E93FAD6F9FD3}"/>
          </ac:spMkLst>
        </pc:spChg>
        <pc:spChg chg="add mod">
          <ac:chgData name="Lukáš Jokl" userId="S::l.jokl@arr-nisa.cz::f5197a11-0e7e-42af-af75-a054ae8a15f0" providerId="AD" clId="Web-{FEA93F19-93FF-AB18-579F-194327AB7D10}" dt="2021-11-29T12:53:02.133" v="96" actId="1076"/>
          <ac:spMkLst>
            <pc:docMk/>
            <pc:sldMk cId="2033265096" sldId="709"/>
            <ac:spMk id="4" creationId="{1EE2F71A-F2F9-4491-96F6-2D32462E74C5}"/>
          </ac:spMkLst>
        </pc:spChg>
        <pc:picChg chg="del">
          <ac:chgData name="Lukáš Jokl" userId="S::l.jokl@arr-nisa.cz::f5197a11-0e7e-42af-af75-a054ae8a15f0" providerId="AD" clId="Web-{FEA93F19-93FF-AB18-579F-194327AB7D10}" dt="2021-11-29T12:50:56.786" v="47"/>
          <ac:picMkLst>
            <pc:docMk/>
            <pc:sldMk cId="2033265096" sldId="709"/>
            <ac:picMk id="5" creationId="{F1B83657-00B0-4D60-BE7B-1FE1CC478642}"/>
          </ac:picMkLst>
        </pc:picChg>
      </pc:sldChg>
    </pc:docChg>
  </pc:docChgLst>
  <pc:docChgLst>
    <pc:chgData name="Martina Pšeničková" userId="729e6507-f38c-4c2c-9032-a0d5a677ce3f" providerId="ADAL" clId="{46332F33-D191-4C4F-B22E-E77D0B7D6B56}"/>
    <pc:docChg chg="custSel addSld modSld">
      <pc:chgData name="Martina Pšeničková" userId="729e6507-f38c-4c2c-9032-a0d5a677ce3f" providerId="ADAL" clId="{46332F33-D191-4C4F-B22E-E77D0B7D6B56}" dt="2021-11-29T09:22:14.187" v="1874" actId="20577"/>
      <pc:docMkLst>
        <pc:docMk/>
      </pc:docMkLst>
      <pc:sldChg chg="modSp mod">
        <pc:chgData name="Martina Pšeničková" userId="729e6507-f38c-4c2c-9032-a0d5a677ce3f" providerId="ADAL" clId="{46332F33-D191-4C4F-B22E-E77D0B7D6B56}" dt="2021-11-26T09:51:43.130" v="7" actId="313"/>
        <pc:sldMkLst>
          <pc:docMk/>
          <pc:sldMk cId="0" sldId="312"/>
        </pc:sldMkLst>
        <pc:spChg chg="mod">
          <ac:chgData name="Martina Pšeničková" userId="729e6507-f38c-4c2c-9032-a0d5a677ce3f" providerId="ADAL" clId="{46332F33-D191-4C4F-B22E-E77D0B7D6B56}" dt="2021-11-26T09:51:43.130" v="7" actId="313"/>
          <ac:spMkLst>
            <pc:docMk/>
            <pc:sldMk cId="0" sldId="312"/>
            <ac:spMk id="7171" creationId="{6A91A81F-12B0-4FCB-9246-43966B0FEBF8}"/>
          </ac:spMkLst>
        </pc:spChg>
      </pc:sldChg>
      <pc:sldChg chg="addSp delSp modSp mod">
        <pc:chgData name="Martina Pšeničková" userId="729e6507-f38c-4c2c-9032-a0d5a677ce3f" providerId="ADAL" clId="{46332F33-D191-4C4F-B22E-E77D0B7D6B56}" dt="2021-11-26T13:10:50.660" v="987" actId="20577"/>
        <pc:sldMkLst>
          <pc:docMk/>
          <pc:sldMk cId="0" sldId="324"/>
        </pc:sldMkLst>
        <pc:spChg chg="add mod">
          <ac:chgData name="Martina Pšeničková" userId="729e6507-f38c-4c2c-9032-a0d5a677ce3f" providerId="ADAL" clId="{46332F33-D191-4C4F-B22E-E77D0B7D6B56}" dt="2021-11-26T13:10:50.660" v="987" actId="20577"/>
          <ac:spMkLst>
            <pc:docMk/>
            <pc:sldMk cId="0" sldId="324"/>
            <ac:spMk id="2" creationId="{63B5A3F9-EDF0-41DC-A6E5-BA9085DB888E}"/>
          </ac:spMkLst>
        </pc:spChg>
        <pc:graphicFrameChg chg="del modGraphic">
          <ac:chgData name="Martina Pšeničková" userId="729e6507-f38c-4c2c-9032-a0d5a677ce3f" providerId="ADAL" clId="{46332F33-D191-4C4F-B22E-E77D0B7D6B56}" dt="2021-11-26T10:05:14.956" v="138" actId="478"/>
          <ac:graphicFrameMkLst>
            <pc:docMk/>
            <pc:sldMk cId="0" sldId="324"/>
            <ac:graphicFrameMk id="5" creationId="{E7BF712A-608A-47F4-820C-4A2A4459044F}"/>
          </ac:graphicFrameMkLst>
        </pc:graphicFrameChg>
      </pc:sldChg>
      <pc:sldChg chg="modSp mod">
        <pc:chgData name="Martina Pšeničková" userId="729e6507-f38c-4c2c-9032-a0d5a677ce3f" providerId="ADAL" clId="{46332F33-D191-4C4F-B22E-E77D0B7D6B56}" dt="2021-11-29T09:22:14.187" v="1874" actId="20577"/>
        <pc:sldMkLst>
          <pc:docMk/>
          <pc:sldMk cId="0" sldId="584"/>
        </pc:sldMkLst>
        <pc:spChg chg="mod">
          <ac:chgData name="Martina Pšeničková" userId="729e6507-f38c-4c2c-9032-a0d5a677ce3f" providerId="ADAL" clId="{46332F33-D191-4C4F-B22E-E77D0B7D6B56}" dt="2021-11-29T09:22:14.187" v="1874" actId="20577"/>
          <ac:spMkLst>
            <pc:docMk/>
            <pc:sldMk cId="0" sldId="584"/>
            <ac:spMk id="51203" creationId="{F9BA70D6-A9C0-402A-B957-9BE9BFB1B16F}"/>
          </ac:spMkLst>
        </pc:spChg>
      </pc:sldChg>
      <pc:sldChg chg="modSp mod">
        <pc:chgData name="Martina Pšeničková" userId="729e6507-f38c-4c2c-9032-a0d5a677ce3f" providerId="ADAL" clId="{46332F33-D191-4C4F-B22E-E77D0B7D6B56}" dt="2021-11-26T10:04:25.698" v="133" actId="6549"/>
        <pc:sldMkLst>
          <pc:docMk/>
          <pc:sldMk cId="0" sldId="690"/>
        </pc:sldMkLst>
        <pc:graphicFrameChg chg="mod modGraphic">
          <ac:chgData name="Martina Pšeničková" userId="729e6507-f38c-4c2c-9032-a0d5a677ce3f" providerId="ADAL" clId="{46332F33-D191-4C4F-B22E-E77D0B7D6B56}" dt="2021-11-26T10:04:25.698" v="133" actId="6549"/>
          <ac:graphicFrameMkLst>
            <pc:docMk/>
            <pc:sldMk cId="0" sldId="690"/>
            <ac:graphicFrameMk id="5" creationId="{C9E68088-C224-4795-B7F9-3BC55F708A11}"/>
          </ac:graphicFrameMkLst>
        </pc:graphicFrameChg>
      </pc:sldChg>
      <pc:sldChg chg="modSp new mod">
        <pc:chgData name="Martina Pšeničková" userId="729e6507-f38c-4c2c-9032-a0d5a677ce3f" providerId="ADAL" clId="{46332F33-D191-4C4F-B22E-E77D0B7D6B56}" dt="2021-11-29T07:44:39.710" v="1864" actId="14100"/>
        <pc:sldMkLst>
          <pc:docMk/>
          <pc:sldMk cId="1814432504" sldId="708"/>
        </pc:sldMkLst>
        <pc:spChg chg="mod">
          <ac:chgData name="Martina Pšeničková" userId="729e6507-f38c-4c2c-9032-a0d5a677ce3f" providerId="ADAL" clId="{46332F33-D191-4C4F-B22E-E77D0B7D6B56}" dt="2021-11-29T07:33:54.379" v="1065" actId="122"/>
          <ac:spMkLst>
            <pc:docMk/>
            <pc:sldMk cId="1814432504" sldId="708"/>
            <ac:spMk id="2" creationId="{091BE588-4B76-4D9A-A2FF-4E14161F30F5}"/>
          </ac:spMkLst>
        </pc:spChg>
        <pc:spChg chg="mod">
          <ac:chgData name="Martina Pšeničková" userId="729e6507-f38c-4c2c-9032-a0d5a677ce3f" providerId="ADAL" clId="{46332F33-D191-4C4F-B22E-E77D0B7D6B56}" dt="2021-11-29T07:44:39.710" v="1864" actId="14100"/>
          <ac:spMkLst>
            <pc:docMk/>
            <pc:sldMk cId="1814432504" sldId="708"/>
            <ac:spMk id="3" creationId="{A92B9816-AEAD-49D1-9F00-D32139D5A8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72AA34-6758-42EE-A69C-8E87D8359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6A6D8F-1D65-468A-94AB-229339863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5E7CB-8FD0-42BE-BE63-E3A4117E9F0D}" type="datetimeFigureOut">
              <a:rPr lang="cs-CZ"/>
              <a:pPr>
                <a:defRPr/>
              </a:pPr>
              <a:t>01.12.2021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FFDA00-4196-4762-93F3-677683EC60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3CB695-9A7B-4122-B2A6-374D546632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63C424-4EAB-4DDB-AE2D-B2A1D68A67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6016913-32F8-4189-80BB-6A321437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71E683-7B27-453B-B10D-46D5207CC6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05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6A9770-975B-4B35-8BD7-9DF88ECFDE53}" type="datetimeFigureOut">
              <a:rPr lang="cs-CZ"/>
              <a:pPr>
                <a:defRPr/>
              </a:pPr>
              <a:t>01.12.2021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22E2692-2191-40BD-B6B0-69416220C0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90F6365-0D7E-4F5E-9313-F4AA4E4B8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BA24F-A773-476E-8D69-22E4CC5679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D49D1B-E804-434E-A691-D60902E0C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0537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B0D96B-4DA6-4134-AD0C-3CB084F6C8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5F0F4BCB-AD08-4773-8571-E713896D2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0B59AB5F-CEB2-4956-9AD0-D475A4C4D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982664A7-85BD-401D-A202-9F0955982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D473F7-6118-40E2-B0FA-72C45E06126A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6AF9E68F-8E44-42F0-95EB-D364720E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44A7EAD-5223-42A9-92AE-3681D7A70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8CD80D8-E056-4227-A2AC-6570E347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92F03-AC1F-4C07-91A3-EC77C16EF2C4}" type="slidenum">
              <a:rPr lang="cs-CZ" altLang="cs-CZ" smtClean="0">
                <a:solidFill>
                  <a:srgbClr val="000000"/>
                </a:solidFill>
              </a:rPr>
              <a:pPr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4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6AF9E68F-8E44-42F0-95EB-D364720E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44A7EAD-5223-42A9-92AE-3681D7A70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8CD80D8-E056-4227-A2AC-6570E347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92F03-AC1F-4C07-91A3-EC77C16EF2C4}" type="slidenum">
              <a:rPr lang="cs-CZ" altLang="cs-CZ" smtClean="0">
                <a:solidFill>
                  <a:srgbClr val="000000"/>
                </a:solidFill>
              </a:rPr>
              <a:pPr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26D37538-17A4-4B15-976C-E51F7B0758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FB2FABDF-1901-44E1-A3C9-17272897D1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21EA2671-6DDE-42D9-87FE-5D45CB8AF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AB94CC-699D-4615-A2EB-D448B2487D1C}" type="slidenum">
              <a:rPr lang="cs-CZ" altLang="cs-CZ" smtClean="0">
                <a:solidFill>
                  <a:srgbClr val="000000"/>
                </a:solidFill>
              </a:rPr>
              <a:pPr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DA405F11-E6D8-41D9-8C3F-A95FCDFDD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CC5D9A0B-0C78-4FD7-8194-CD3E2B07D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9D29476D-B95A-4C66-B290-873BDD55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4D2000-962E-479A-9735-0ADE1982E653}" type="slidenum">
              <a:rPr lang="cs-CZ" altLang="cs-CZ" smtClean="0">
                <a:solidFill>
                  <a:srgbClr val="000000"/>
                </a:solidFill>
              </a:rPr>
              <a:pPr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DA405F11-E6D8-41D9-8C3F-A95FCDFDD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CC5D9A0B-0C78-4FD7-8194-CD3E2B07D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9D29476D-B95A-4C66-B290-873BDD55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4D2000-962E-479A-9735-0ADE1982E653}" type="slidenum">
              <a:rPr lang="cs-CZ" altLang="cs-CZ" smtClean="0">
                <a:solidFill>
                  <a:srgbClr val="000000"/>
                </a:solidFill>
              </a:rPr>
              <a:pPr/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3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DA405F11-E6D8-41D9-8C3F-A95FCDFDD6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CC5D9A0B-0C78-4FD7-8194-CD3E2B07DB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9D29476D-B95A-4C66-B290-873BDD55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4D2000-962E-479A-9735-0ADE1982E653}" type="slidenum">
              <a:rPr lang="cs-CZ" altLang="cs-CZ" smtClean="0">
                <a:solidFill>
                  <a:srgbClr val="000000"/>
                </a:solidFill>
              </a:rPr>
              <a:pPr/>
              <a:t>21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8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26D37538-17A4-4B15-976C-E51F7B0758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FB2FABDF-1901-44E1-A3C9-17272897D1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21EA2671-6DDE-42D9-87FE-5D45CB8AF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AB94CC-699D-4615-A2EB-D448B2487D1C}" type="slidenum">
              <a:rPr lang="cs-CZ" altLang="cs-CZ" smtClean="0">
                <a:solidFill>
                  <a:srgbClr val="000000"/>
                </a:solidFill>
              </a:rPr>
              <a:pPr/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9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C76B80A4-173D-4484-9684-51AAAEE47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04D9673F-CC5B-4DDE-94CA-D74126378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62414341-4240-496A-9E94-686C0A050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87A9B0-1151-472A-B75E-02FF087B5425}" type="slidenum">
              <a:rPr lang="cs-CZ" altLang="cs-CZ" smtClean="0">
                <a:solidFill>
                  <a:srgbClr val="000000"/>
                </a:solidFill>
              </a:rPr>
              <a:pPr/>
              <a:t>29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575AE31C-90C5-4C66-AFBD-3343DDEA0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AE476044-A945-4551-822F-94D031030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FFB8651D-E53D-4DC3-8316-A291E6469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2D9499-987A-4AD7-ACE7-6DB98BAE5E7C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575AE31C-90C5-4C66-AFBD-3343DDEA0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AE476044-A945-4551-822F-94D031030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FFB8651D-E53D-4DC3-8316-A291E6469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2D9499-987A-4AD7-ACE7-6DB98BAE5E7C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940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E7682A09-0B49-4006-ABE7-58D5433E4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A228B79-40B2-4865-B0D2-711D4B0D6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31421151-2078-4D3B-8152-AEB27DC10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853BF-E48C-4794-B884-75EB40DB128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8790A97D-8542-4552-929B-956C989F0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943A7A81-9DBE-4C2E-BE73-E2894BB76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61DD1067-F700-4FB8-AE1D-9AC2573A6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605CC3-9B7B-4181-90AE-7EF4C49AAEF5}" type="slidenum">
              <a:rPr lang="cs-CZ" altLang="cs-CZ" smtClean="0">
                <a:solidFill>
                  <a:srgbClr val="000000"/>
                </a:solidFill>
              </a:rPr>
              <a:pPr/>
              <a:t>33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35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32BCD91E-9547-4A36-A3F3-2EDFAEDF5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0BA74C00-7649-4D9B-82A1-EAE20382E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06F54440-B4B6-479F-98A0-0B5533324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987D73-0782-45A6-9634-2B2BDE11D897}" type="slidenum">
              <a:rPr lang="cs-CZ" altLang="cs-CZ" smtClean="0">
                <a:solidFill>
                  <a:srgbClr val="000000"/>
                </a:solidFill>
              </a:rPr>
              <a:pPr/>
              <a:t>44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236E4B9-CF2D-4AE0-BB7D-8B30E27CC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E5937673-0863-4ED0-AB8E-4C8396801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FF37B887-3229-49B2-B3C0-F6DBF7A2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13306-3FCA-46E4-8924-CA0184025E87}" type="slidenum">
              <a:rPr lang="cs-CZ" altLang="cs-CZ" smtClean="0">
                <a:solidFill>
                  <a:srgbClr val="000000"/>
                </a:solidFill>
              </a:rPr>
              <a:pPr/>
              <a:t>45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F7C985D5-425F-4EF1-AEC4-A3F041D1A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7FBFE6E2-FB2C-4A2A-AAB3-D94D71AE8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08C96657-85A1-4ECB-BA7A-1CD3C504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02606-EB18-4400-A01B-F919AFAF11AE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1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6BB41C00-722D-4F7D-B1C8-804765A4E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DCAE6040-3DE8-4E66-8A83-F7824FE39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1198841C-D16A-4536-A019-F5427B0FF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D914CA-C054-4456-9DB4-18D59001B265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9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6AF9E68F-8E44-42F0-95EB-D364720E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44A7EAD-5223-42A9-92AE-3681D7A70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8CD80D8-E056-4227-A2AC-6570E347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92F03-AC1F-4C07-91A3-EC77C16EF2C4}" type="slidenum">
              <a:rPr lang="cs-CZ" altLang="cs-CZ" smtClean="0">
                <a:solidFill>
                  <a:srgbClr val="000000"/>
                </a:solidFill>
              </a:rPr>
              <a:pPr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89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6AF9E68F-8E44-42F0-95EB-D364720E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44A7EAD-5223-42A9-92AE-3681D7A70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8CD80D8-E056-4227-A2AC-6570E347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92F03-AC1F-4C07-91A3-EC77C16EF2C4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7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6AF9E68F-8E44-42F0-95EB-D364720E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44A7EAD-5223-42A9-92AE-3681D7A70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8CD80D8-E056-4227-A2AC-6570E347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92F03-AC1F-4C07-91A3-EC77C16EF2C4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1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338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97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484313"/>
            <a:ext cx="2057400" cy="41767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6019800" cy="41767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533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96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875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32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61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2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806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964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392ED9B5-4BD6-46E9-8296-14558BE11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84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63362159-F486-4D2E-BB74-2F7C9E88C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68638"/>
            <a:ext cx="8229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DED38921-8B45-41C1-BAF1-4A626B19C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021388"/>
            <a:ext cx="442912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BF23790-E0AE-48E4-9408-559984C0B613}" type="slidenum">
              <a:rPr lang="cs-CZ" altLang="cs-CZ" sz="12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cs-CZ" altLang="cs-CZ" sz="1200" b="1">
              <a:solidFill>
                <a:schemeClr val="bg1"/>
              </a:solidFill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F34613A8-F416-4260-973F-7FB695698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berecky_kraj_smart_akcelerator_ppt_sablona_4-3_mustr-1">
            <a:extLst>
              <a:ext uri="{FF2B5EF4-FFF2-40B4-BE49-F238E27FC236}">
                <a16:creationId xmlns:a16="http://schemas.microsoft.com/office/drawing/2014/main" id="{8BB69B3F-25E8-4A44-85BA-312AF40A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EE06E4D2-ACE3-4926-92BE-28D6F269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2388"/>
            <a:ext cx="75612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RADA PRO VÝZKUM, VÝVOJ A INOVACE      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V LIBERECKÉM KRAJI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  <a:latin typeface="Arial Narrow" panose="020B0606020202030204" pitchFamily="34" charset="0"/>
              </a:rPr>
              <a:t>18. jednání, 2. prosince   2021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1FFABD8B-6C1F-4909-A056-238A6A32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919788"/>
            <a:ext cx="7561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KU LK  multimediální sál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4101" name="Obrázek 1">
            <a:extLst>
              <a:ext uri="{FF2B5EF4-FFF2-40B4-BE49-F238E27FC236}">
                <a16:creationId xmlns:a16="http://schemas.microsoft.com/office/drawing/2014/main" id="{4340580A-34D5-4176-8C4C-8FDE0452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31D396-7105-4C15-9239-A203D29E8B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/>
            </a:br>
            <a:br>
              <a:rPr lang="cs-CZ" altLang="cs-CZ"/>
            </a:br>
            <a:r>
              <a:rPr lang="cs-CZ" altLang="cs-CZ"/>
              <a:t>Asistenční voucher Tul (</a:t>
            </a:r>
            <a:r>
              <a:rPr lang="cs-CZ" altLang="cs-CZ" err="1"/>
              <a:t>CxI</a:t>
            </a:r>
            <a:r>
              <a:rPr lang="cs-CZ" altLang="cs-CZ"/>
              <a:t>) - </a:t>
            </a:r>
            <a:r>
              <a:rPr lang="cs-CZ" altLang="cs-CZ" err="1"/>
              <a:t>Water</a:t>
            </a:r>
            <a:br>
              <a:rPr lang="cs-CZ" altLang="cs-CZ" sz="2400"/>
            </a:br>
            <a:br>
              <a:rPr lang="cs-CZ" altLang="cs-CZ"/>
            </a:b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6430C4-5BB6-43BF-8368-2413A71C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54844"/>
              </p:ext>
            </p:extLst>
          </p:nvPr>
        </p:nvGraphicFramePr>
        <p:xfrm>
          <a:off x="457200" y="1484313"/>
          <a:ext cx="8229600" cy="346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Nositel</a:t>
                      </a:r>
                    </a:p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Partner/partneři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Technická univerzita v Liberci</a:t>
                      </a:r>
                    </a:p>
                    <a:p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Rheinisch-Westfälische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Technische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Hochschule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Aacen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(Německo) Institut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Català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Recerca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l´Aigu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(Španělsko)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r>
                        <a:rPr lang="cs-CZ" sz="1400"/>
                        <a:t>Název projektu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Posílení výzkumných a vývojových kapacit v oblasti pokročilých technologií čištění odpadních vod pro lepší budoucnost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r>
                        <a:rPr lang="cs-CZ" sz="1400"/>
                        <a:t>Období realizace projektu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– 2025 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Cíl projektu</a:t>
                      </a:r>
                    </a:p>
                    <a:p>
                      <a:endParaRPr lang="cs-CZ" sz="140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Významně podpořit vědeckou excelenci a inovační kapacitu </a:t>
                      </a:r>
                      <a:r>
                        <a:rPr lang="cs-CZ" sz="1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CxI</a:t>
                      </a: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TUL v oblasti nejmodernějších a pokročilých technologií aplikovaných pro čištění odpadních vod a jejich dočištění prostřednictvím partnerství s předními zahraničními výzkumnými organizacemi z Německa a Španělska.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38">
                <a:tc>
                  <a:txBody>
                    <a:bodyPr/>
                    <a:lstStyle/>
                    <a:p>
                      <a:r>
                        <a:rPr lang="cs-CZ" sz="1400"/>
                        <a:t>Financování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Horizon </a:t>
                      </a:r>
                      <a:r>
                        <a:rPr lang="cs-CZ" sz="1400" err="1"/>
                        <a:t>Europe</a:t>
                      </a:r>
                      <a:r>
                        <a:rPr lang="cs-CZ" sz="1400"/>
                        <a:t> – </a:t>
                      </a:r>
                      <a:r>
                        <a:rPr lang="cs-CZ" sz="1400" err="1"/>
                        <a:t>Twinning</a:t>
                      </a:r>
                      <a:endParaRPr lang="cs-CZ" sz="14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30,5 mil. Kč / asistenční voucher </a:t>
                      </a:r>
                      <a:r>
                        <a:rPr lang="cs-CZ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276.068,95 </a:t>
                      </a:r>
                      <a:r>
                        <a:rPr lang="cs-CZ" sz="1400" b="1"/>
                        <a:t>Kč</a:t>
                      </a:r>
                    </a:p>
                    <a:p>
                      <a:endParaRPr lang="cs-CZ" sz="1400"/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03F05F1-BF1E-4173-AFCF-181C2E49DE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3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67D6101-F47D-4C5B-A667-ED8506DF4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915605-A2B1-4622-90E0-7B726DF1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sz="2400" b="1"/>
              <a:t>USN č. 2/3/2021 </a:t>
            </a:r>
            <a:endParaRPr lang="cs-CZ" sz="240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>
                <a:solidFill>
                  <a:srgbClr val="000000"/>
                </a:solidFill>
              </a:rPr>
              <a:t>Rada pro výzkum, vývoj a inovace v Libereckém kraji doporučuje v  souladu s Článkem 6 Jednacího řádu RVVI LK  poskytovateli dotace, Libereckému kraji, podpořit projekty z dotačního programu „Asistenční vouchery Libereckého kraje“ v pořadí dle souhrnného bodového hodnocení schváleného RVVI a v požadované výši.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4. Regionální inovační program Libereckého kraje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Výzva  2022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Petra Kašparová, vedoucí oddělení dotací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Jana Frontzová, projektový manažer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FEE7F9EF-511C-4CA3-BF49-41F861F10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algn="r"/>
            <a:r>
              <a:rPr lang="cs-CZ" altLang="cs-CZ" dirty="0"/>
              <a:t>Regionální inovační program 2022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6325183B-9FE1-4210-8579-3AAB2AEF2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075613" cy="468086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1400" b="1" dirty="0"/>
          </a:p>
          <a:p>
            <a:pPr marL="0" indent="0" eaLnBrk="1" hangingPunct="1">
              <a:buFontTx/>
              <a:buNone/>
            </a:pPr>
            <a:r>
              <a:rPr lang="cs-CZ" altLang="cs-CZ" sz="1800" b="1" dirty="0"/>
              <a:t>Navrhované úpravy</a:t>
            </a:r>
          </a:p>
          <a:p>
            <a:pPr marL="0" indent="0" eaLnBrk="1" hangingPunct="1">
              <a:buFontTx/>
              <a:buNone/>
            </a:pPr>
            <a:endParaRPr lang="cs-CZ" altLang="cs-CZ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Hodnotící kritéria pro DT2 - Startovací vouchery</a:t>
            </a:r>
          </a:p>
          <a:p>
            <a:pPr marL="0" indent="0" eaLnBrk="1" hangingPunct="1">
              <a:buNone/>
            </a:pP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Vynechání kritéria 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„velikost podniku“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není pro stanovení celkového pořadí žádostí podstatné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</a:rPr>
              <a:t>Navýšení váhy kritéria </a:t>
            </a:r>
            <a:r>
              <a:rPr lang="cs-CZ" altLang="cs-CZ" sz="1800" b="1" dirty="0">
                <a:latin typeface="Calibri" panose="020F0502020204030204" pitchFamily="34" charset="0"/>
              </a:rPr>
              <a:t>S2 -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Hodnocení realizovatelnosti a inovativnosti projektu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 40% na 50% (hodnotí RVVI)</a:t>
            </a:r>
          </a:p>
          <a:p>
            <a:pPr marL="0" indent="0" eaLnBrk="1" hangingPunct="1">
              <a:buNone/>
            </a:pPr>
            <a:endParaRPr lang="cs-CZ" altLang="cs-CZ" sz="1800" dirty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Hodnotící kritéria pro DT1 – Inovační vouchery a DT3 - Technologické vouchery</a:t>
            </a:r>
          </a:p>
          <a:p>
            <a:pPr marL="0" indent="0" eaLnBrk="1" hangingPunct="1">
              <a:buNone/>
            </a:pP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Beze změny (u DT1 chceme podporovat zejména prvotní navázání spolupráce s VVI a u DT3 je podpora zaměřena na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menší podniky, které nemají svá vývojová centra)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5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31D396-7105-4C15-9239-A203D29E8B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RIP 2022 – DT2 startovací vouchery</a:t>
            </a:r>
            <a:br>
              <a:rPr lang="cs-CZ" altLang="cs-CZ" sz="2400" dirty="0"/>
            </a:br>
            <a:br>
              <a:rPr lang="cs-CZ" altLang="cs-CZ" dirty="0"/>
            </a:br>
            <a:endParaRPr lang="cs-CZ" alt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6430C4-5BB6-43BF-8368-2413A71C9307}"/>
              </a:ext>
            </a:extLst>
          </p:cNvPr>
          <p:cNvGraphicFramePr>
            <a:graphicFrameLocks noGrp="1"/>
          </p:cNvGraphicFramePr>
          <p:nvPr/>
        </p:nvGraphicFramePr>
        <p:xfrm>
          <a:off x="323901" y="1527568"/>
          <a:ext cx="8208912" cy="3631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3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</a:rPr>
                        <a:t>Povinný výstup – Business plán </a:t>
                      </a:r>
                      <a:r>
                        <a:rPr lang="cs-CZ" sz="1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od r.2020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byla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zavedena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povinnost předložit zpracovaný business plán v podobě formuláře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LeanCanvas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již při předložení žádosti</a:t>
                      </a:r>
                    </a:p>
                  </a:txBody>
                  <a:tcPr marL="91449" marR="91449" marT="45704" marB="45704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Od r.2020 byla zavedena povinnost předložit zpracovaný business plán v podobě formuláře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LeanCanvas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již při předložení žádosti</a:t>
                      </a:r>
                    </a:p>
                  </a:txBody>
                  <a:tcPr marL="91449" marR="9144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822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Návrh 1 </a:t>
                      </a:r>
                      <a:endParaRPr lang="cs-CZ" sz="1800" dirty="0"/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požadovat 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business plán v aktualizované podobě i při ukončení projektu a nadále ho považovat za povinný výstup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822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Návrh 2</a:t>
                      </a:r>
                      <a:endParaRPr lang="cs-CZ" sz="1800" dirty="0"/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zavést povinnost zvolit si jako povinný výstup/parametr projektu (jehož splnění je nutné doložit při ukončení projektu) některý z dosavadních nepovinných výstupů/parametrů a Business plán již nepožadovat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Návrh 3 </a:t>
                      </a:r>
                      <a:endParaRPr lang="cs-CZ" sz="1800" dirty="0"/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kombinace výše uvedených – business plán + další povinný výstup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03F05F1-BF1E-4173-AFCF-181C2E49DE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31D396-7105-4C15-9239-A203D29E8B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RIP 2022 – Důležité termíny</a:t>
            </a:r>
            <a:br>
              <a:rPr lang="cs-CZ" altLang="cs-CZ" sz="2400" dirty="0"/>
            </a:br>
            <a:br>
              <a:rPr lang="cs-CZ" altLang="cs-CZ" dirty="0"/>
            </a:br>
            <a:endParaRPr lang="cs-CZ" alt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6430C4-5BB6-43BF-8368-2413A71C9307}"/>
              </a:ext>
            </a:extLst>
          </p:cNvPr>
          <p:cNvGraphicFramePr>
            <a:graphicFrameLocks noGrp="1"/>
          </p:cNvGraphicFramePr>
          <p:nvPr/>
        </p:nvGraphicFramePr>
        <p:xfrm>
          <a:off x="611187" y="1628775"/>
          <a:ext cx="8219256" cy="392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78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Den zveřejnění programu:</a:t>
                      </a:r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1.4.2022</a:t>
                      </a:r>
                    </a:p>
                  </a:txBody>
                  <a:tcPr marL="91449" marR="91449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/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Lhůta pro podání žádosti:</a:t>
                      </a:r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1.5.2022 – 15.6.2022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Kontrola administrativního souladu žádostí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6-7/2022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Hodnocení a návrh na přidělení podpory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7-8/2022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Projednání návrhu RK/ Schválení návrhu ZK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cs-CZ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9/2022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227724969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Realizace projektů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1.5.2022 – 31.12.2023</a:t>
                      </a:r>
                      <a:endParaRPr lang="cs-C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219816622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03F05F1-BF1E-4173-AFCF-181C2E49DE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4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8325C-DA12-4B04-B3E9-3B15D5DEB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912768" cy="1470025"/>
          </a:xfrm>
        </p:spPr>
        <p:txBody>
          <a:bodyPr/>
          <a:lstStyle/>
          <a:p>
            <a:pPr algn="r"/>
            <a:r>
              <a:rPr lang="cs-CZ" dirty="0"/>
              <a:t>Novinky v programu - technické náležitosti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D3A9EE-ECB0-4F51-BDAE-AC031C4B0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658665"/>
            <a:ext cx="8208912" cy="3980135"/>
          </a:xfrm>
        </p:spPr>
        <p:txBody>
          <a:bodyPr/>
          <a:lstStyle/>
          <a:p>
            <a:pPr marL="342900" indent="-342900" algn="l">
              <a:buAutoNum type="arabicParenR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nová možnost způsobu podávání žádosti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dotaci z rozpočtu Libereckého kraje</a:t>
            </a:r>
          </a:p>
          <a:p>
            <a:pPr algn="l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určena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žadatele, kteří mají uznávaný elektronický podpis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je zasílání žádosti a příloh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pouze přes web Libereckého kraje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Doplňuje tak formu listinnou a prostřednictvím datové schránky</a:t>
            </a:r>
          </a:p>
          <a:p>
            <a:pPr algn="l"/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AutoNum type="arabicParenR" startAt="2"/>
            </a:pPr>
            <a:r>
              <a:rPr lang="cs-CZ" sz="1800" dirty="0">
                <a:latin typeface="Calibri" panose="020F0502020204030204" pitchFamily="34" charset="0"/>
              </a:rPr>
              <a:t>zavedení povinnosti předkládat </a:t>
            </a:r>
            <a:r>
              <a:rPr lang="cs-CZ" sz="1800" b="1" dirty="0">
                <a:latin typeface="Calibri" panose="020F0502020204030204" pitchFamily="34" charset="0"/>
              </a:rPr>
              <a:t>úplný výpis údajů o skutečném majiteli</a:t>
            </a:r>
            <a:r>
              <a:rPr lang="cs-CZ" sz="1800" dirty="0">
                <a:latin typeface="Calibri" panose="020F0502020204030204" pitchFamily="34" charset="0"/>
              </a:rPr>
              <a:t> právnické osoby </a:t>
            </a:r>
          </a:p>
          <a:p>
            <a:pPr algn="l"/>
            <a:endParaRPr lang="cs-CZ" sz="1800" dirty="0">
              <a:latin typeface="Calibri" panose="020F050202020403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1600" dirty="0">
                <a:latin typeface="Calibri" panose="020F0502020204030204" pitchFamily="34" charset="0"/>
              </a:rPr>
              <a:t>pouze pro právnické osoby</a:t>
            </a:r>
          </a:p>
        </p:txBody>
      </p:sp>
    </p:spTree>
    <p:extLst>
      <p:ext uri="{BB962C8B-B14F-4D97-AF65-F5344CB8AC3E}">
        <p14:creationId xmlns:p14="http://schemas.microsoft.com/office/powerpoint/2010/main" val="161262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96EE2AA4-5BF1-4478-82D3-C3B1CFE61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4395C6-1C8C-46A1-B856-2C4E711F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3115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sz="1800" b="1"/>
              <a:t>USN č. 3/3/2021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1800" b="1"/>
          </a:p>
          <a:p>
            <a:pPr marL="0" indent="0" eaLnBrk="1" hangingPunct="1">
              <a:buFontTx/>
              <a:buNone/>
              <a:defRPr/>
            </a:pPr>
            <a:endParaRPr lang="cs-CZ" altLang="cs-CZ" sz="1800" b="1"/>
          </a:p>
          <a:p>
            <a:pPr marL="0" indent="0" eaLnBrk="1" hangingPunct="1">
              <a:buNone/>
              <a:defRPr/>
            </a:pPr>
            <a:r>
              <a:rPr lang="cs-CZ" altLang="cs-CZ">
                <a:solidFill>
                  <a:srgbClr val="000000"/>
                </a:solidFill>
              </a:rPr>
              <a:t>Rada pro výzkum, vývoj a inovace  Libereckého  kraje po projednání  </a:t>
            </a:r>
            <a:r>
              <a:rPr lang="cs-CZ" altLang="cs-CZ" b="1">
                <a:solidFill>
                  <a:srgbClr val="000000"/>
                </a:solidFill>
              </a:rPr>
              <a:t>schvaluje</a:t>
            </a:r>
            <a:r>
              <a:rPr lang="cs-CZ" altLang="cs-CZ">
                <a:solidFill>
                  <a:srgbClr val="000000"/>
                </a:solidFill>
              </a:rPr>
              <a:t> Regionální inovační program pro rok 2022 a jeho podmínky a  doporučuje Radě a Zastupitelstvu Libereckého kraje  vyhlášení Regionálního inovačního programu pro období 2022. 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/>
          </a:p>
          <a:p>
            <a:pPr marL="0" indent="0" eaLnBrk="1" hangingPunct="1">
              <a:buFontTx/>
              <a:buNone/>
              <a:defRPr/>
            </a:pPr>
            <a:endParaRPr lang="cs-CZ" sz="1800" b="1" kern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liberecky_kraj_smart_akcelerator_ppt_sablona_4-3_mustr-1">
            <a:extLst>
              <a:ext uri="{FF2B5EF4-FFF2-40B4-BE49-F238E27FC236}">
                <a16:creationId xmlns:a16="http://schemas.microsoft.com/office/drawing/2014/main" id="{A8EA0326-CD50-4759-A8ED-B81D3B22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B19A9560-E81E-4008-A6AC-39119308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7405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 startAt="5"/>
              <a:defRPr/>
            </a:pPr>
            <a:r>
              <a:rPr lang="cs-CZ" altLang="cs-CZ" sz="2400">
                <a:solidFill>
                  <a:schemeClr val="bg1"/>
                </a:solidFill>
              </a:rPr>
              <a:t>Aktualizace  Akčního plánu RIS3 strategie 2021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cs-CZ" altLang="cs-CZ" sz="1600">
                <a:solidFill>
                  <a:schemeClr val="bg1"/>
                </a:solidFill>
              </a:rPr>
              <a:t>Ing. Martina Pšeničková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cs-CZ" altLang="cs-CZ" sz="1600">
                <a:solidFill>
                  <a:schemeClr val="bg1"/>
                </a:solidFill>
              </a:rPr>
              <a:t>Tomáš Drašnar</a:t>
            </a:r>
          </a:p>
        </p:txBody>
      </p:sp>
      <p:pic>
        <p:nvPicPr>
          <p:cNvPr id="30724" name="Obrázek 1">
            <a:extLst>
              <a:ext uri="{FF2B5EF4-FFF2-40B4-BE49-F238E27FC236}">
                <a16:creationId xmlns:a16="http://schemas.microsoft.com/office/drawing/2014/main" id="{5D912CBE-466E-4C4F-8DE0-CEA37AC2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89AE4EC-D3E2-4522-973E-4430CE96D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 sz="2400"/>
            </a:br>
            <a:r>
              <a:rPr lang="cs-CZ" altLang="cs-CZ" sz="2400"/>
              <a:t>Projekt navrhovaný do Akčního plánu RIS3 </a:t>
            </a:r>
            <a:br>
              <a:rPr lang="cs-CZ" altLang="cs-CZ"/>
            </a:b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9E68088-C224-4795-B7F9-3BC55F70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85132"/>
              </p:ext>
            </p:extLst>
          </p:nvPr>
        </p:nvGraphicFramePr>
        <p:xfrm>
          <a:off x="576280" y="1411878"/>
          <a:ext cx="8229600" cy="418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550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Nositel</a:t>
                      </a:r>
                    </a:p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Partner/partneři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ARR – Agentura regionálního rozvoje, spol. s r.o.</a:t>
                      </a:r>
                    </a:p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Partner</a:t>
                      </a:r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 NOVUM - Evropské seskupení pro územní spolupráci</a:t>
                      </a: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83">
                <a:tc>
                  <a:txBody>
                    <a:bodyPr/>
                    <a:lstStyle/>
                    <a:p>
                      <a:r>
                        <a:rPr lang="cs-CZ" sz="1400"/>
                        <a:t>Název projektu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Tradiční sklářské regiony na obou stranách hranice se propojují</a:t>
                      </a:r>
                      <a:endParaRPr lang="cs-CZ" sz="1400" b="1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7">
                <a:tc>
                  <a:txBody>
                    <a:bodyPr/>
                    <a:lstStyle/>
                    <a:p>
                      <a:r>
                        <a:rPr lang="cs-CZ" sz="1400"/>
                        <a:t>Období realizace projektu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1/2022 – 12/2022</a:t>
                      </a: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Cíl projektu</a:t>
                      </a:r>
                    </a:p>
                    <a:p>
                      <a:endParaRPr lang="cs-CZ" sz="1400"/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Hlavním cílem projektu je posílení cestovního ruchu v oblasti tradičního sklářského řemesla a tím i celkový rozvoj sklářského průmyslu. Projekt posiluje firmy v LK postavené zejména na místním </a:t>
                      </a:r>
                      <a:r>
                        <a:rPr lang="cs-CZ" sz="12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</a:t>
                      </a:r>
                      <a:r>
                        <a:rPr lang="cs-C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cs-CZ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tradičního sklářského řemesla. Cílem projektu je přispět ke zvýšení návštěvnosti sklářských provozů, tím získat dodatečné příjmy do tohoto oboru a zároveň více popularizovat toto tradiční odvětví regionu, zvýšit tak zaměstnanost v tomto oboru a zájem mladých lidí o studium sklářských oborů.</a:t>
                      </a:r>
                      <a:endParaRPr lang="cs-CZ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59">
                <a:tc>
                  <a:txBody>
                    <a:bodyPr/>
                    <a:lstStyle/>
                    <a:p>
                      <a:r>
                        <a:rPr lang="cs-CZ" sz="1400"/>
                        <a:t>Financování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 b="0" i="1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V-A Česká republika – Polsko</a:t>
                      </a:r>
                    </a:p>
                    <a:p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CZV 34 tis. EUR</a:t>
                      </a:r>
                    </a:p>
                    <a:p>
                      <a:endParaRPr lang="cs-CZ" sz="1400"/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9B21A19-A960-4925-A64D-C7857FD29A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99692E-9421-412B-875D-AB0F277F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557213"/>
            <a:ext cx="6840537" cy="1143000"/>
          </a:xfrm>
        </p:spPr>
        <p:txBody>
          <a:bodyPr/>
          <a:lstStyle/>
          <a:p>
            <a:pPr algn="r" eaLnBrk="1" hangingPunct="1"/>
            <a:r>
              <a:rPr lang="cs-CZ" altLang="cs-CZ"/>
              <a:t>Program dnešního jednání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91A81F-12B0-4FCB-9246-43966B0FE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24863" cy="4537075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cs-CZ" altLang="cs-CZ" sz="1600"/>
              <a:t>Zahájení – Mgr. Jiří Ulvr, člen rady kraje, předseda RVVI LK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Kontrola plnění úkolů ze 17. jednání Rady VVI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Žádosti o Asistenční voucher TUL, TUL-</a:t>
            </a:r>
            <a:r>
              <a:rPr lang="cs-CZ" altLang="cs-CZ" sz="1600" err="1"/>
              <a:t>CxI</a:t>
            </a:r>
            <a:r>
              <a:rPr lang="cs-CZ" altLang="cs-CZ" sz="1600"/>
              <a:t>     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Regionální inovační program – výzva 2022</a:t>
            </a:r>
          </a:p>
          <a:p>
            <a:pPr>
              <a:buFontTx/>
              <a:buAutoNum type="arabicPeriod" startAt="5"/>
              <a:defRPr/>
            </a:pPr>
            <a:r>
              <a:rPr lang="cs-CZ" altLang="cs-CZ" sz="1600"/>
              <a:t>Aktualizace Akčního plánu RIS3 strategie 2021 </a:t>
            </a:r>
          </a:p>
          <a:p>
            <a:pPr>
              <a:buFontTx/>
              <a:buAutoNum type="arabicPeriod" startAt="5"/>
              <a:defRPr/>
            </a:pPr>
            <a:r>
              <a:rPr lang="cs-CZ" altLang="cs-CZ" sz="1600"/>
              <a:t>Zpráva o vyhodnocení strategických intervencí 2021</a:t>
            </a:r>
          </a:p>
          <a:p>
            <a:pPr marL="0" indent="0">
              <a:buFontTx/>
              <a:buNone/>
              <a:defRPr/>
            </a:pPr>
            <a:r>
              <a:rPr lang="cs-CZ" altLang="cs-CZ" sz="1600"/>
              <a:t>7.   Informace o připravovaných projektech a aktivitách</a:t>
            </a:r>
          </a:p>
          <a:p>
            <a:pPr marL="0" indent="0">
              <a:buFontTx/>
              <a:buNone/>
              <a:defRPr/>
            </a:pPr>
            <a:r>
              <a:rPr lang="cs-CZ" altLang="cs-CZ" sz="1800"/>
              <a:t>          </a:t>
            </a:r>
            <a:r>
              <a:rPr lang="cs-CZ" altLang="cs-CZ" sz="1400"/>
              <a:t>-  Junior centrum excelence kybernetické bezpečnosti – aktuální průběh</a:t>
            </a:r>
          </a:p>
          <a:p>
            <a:pPr marL="0" indent="0">
              <a:buFontTx/>
              <a:buNone/>
              <a:defRPr/>
            </a:pPr>
            <a:r>
              <a:rPr lang="cs-CZ" altLang="cs-CZ" sz="1400"/>
              <a:t>             -   Soutěž na rozvoj technických a podnikatelských dovedností žáků 8. a 9. tříd ZŠ  </a:t>
            </a:r>
          </a:p>
          <a:p>
            <a:pPr marL="0" indent="0">
              <a:buFontTx/>
              <a:buNone/>
              <a:defRPr/>
            </a:pPr>
            <a:r>
              <a:rPr lang="cs-CZ" altLang="cs-CZ" sz="1400"/>
              <a:t>                  aktuální průběh                    </a:t>
            </a:r>
          </a:p>
          <a:p>
            <a:pPr marL="0" indent="0">
              <a:buFontTx/>
              <a:buNone/>
              <a:defRPr/>
            </a:pPr>
            <a:r>
              <a:rPr lang="cs-CZ" altLang="cs-CZ" sz="1400"/>
              <a:t>             -   Digital Innovation hub </a:t>
            </a:r>
            <a:r>
              <a:rPr lang="cs-CZ" altLang="cs-CZ" sz="1400" err="1"/>
              <a:t>Northern</a:t>
            </a:r>
            <a:r>
              <a:rPr lang="cs-CZ" altLang="cs-CZ" sz="1400"/>
              <a:t> and </a:t>
            </a:r>
            <a:r>
              <a:rPr lang="cs-CZ" altLang="cs-CZ" sz="1400" err="1"/>
              <a:t>Eastern</a:t>
            </a:r>
            <a:r>
              <a:rPr lang="cs-CZ" altLang="cs-CZ" sz="1400"/>
              <a:t> Bohemia – výzva EK</a:t>
            </a:r>
          </a:p>
          <a:p>
            <a:pPr marL="0" indent="0">
              <a:buFontTx/>
              <a:buNone/>
              <a:defRPr/>
            </a:pPr>
            <a:r>
              <a:rPr lang="cs-CZ" altLang="cs-CZ" sz="1400"/>
              <a:t>             -   Výzva OP JAK – SALK III, SŠ </a:t>
            </a:r>
            <a:r>
              <a:rPr lang="cs-CZ" altLang="cs-CZ" sz="1400" err="1"/>
              <a:t>Sykkylven</a:t>
            </a:r>
            <a:r>
              <a:rPr lang="cs-CZ" altLang="cs-CZ" sz="1400"/>
              <a:t> v ČR</a:t>
            </a:r>
            <a:endParaRPr lang="cs-CZ" altLang="cs-CZ" sz="1600"/>
          </a:p>
          <a:p>
            <a:pPr marL="0" indent="0">
              <a:buFontTx/>
              <a:buNone/>
              <a:defRPr/>
            </a:pPr>
            <a:r>
              <a:rPr lang="cs-CZ" altLang="cs-CZ" sz="1600"/>
              <a:t> 8.   Mapování: Představení výsledků „ Mapování sítí spolupráce subjektů působících v LK         </a:t>
            </a:r>
          </a:p>
          <a:p>
            <a:pPr marL="0" indent="0">
              <a:buFontTx/>
              <a:buNone/>
              <a:defRPr/>
            </a:pPr>
            <a:r>
              <a:rPr lang="cs-CZ" altLang="cs-CZ" sz="1600"/>
              <a:t>       ve výzkumu a inovacích ve vztahu k doménám LK“, představení výsledků „Studie</a:t>
            </a:r>
          </a:p>
          <a:p>
            <a:pPr marL="0" indent="0">
              <a:buFontTx/>
              <a:buNone/>
              <a:defRPr/>
            </a:pPr>
            <a:r>
              <a:rPr lang="cs-CZ" altLang="cs-CZ" sz="1600"/>
              <a:t>       klastrového potenciálu“</a:t>
            </a:r>
          </a:p>
          <a:p>
            <a:pPr marL="0" indent="0">
              <a:buFontTx/>
              <a:buNone/>
              <a:defRPr/>
            </a:pPr>
            <a:r>
              <a:rPr lang="cs-CZ" altLang="cs-CZ" sz="1600"/>
              <a:t>9.  Různé</a:t>
            </a:r>
          </a:p>
          <a:p>
            <a:pPr marL="0" indent="0">
              <a:buFontTx/>
              <a:buNone/>
              <a:defRPr/>
            </a:pPr>
            <a:r>
              <a:rPr lang="cs-CZ" altLang="cs-CZ" sz="1600"/>
              <a:t>  </a:t>
            </a:r>
          </a:p>
          <a:p>
            <a:pPr>
              <a:buFontTx/>
              <a:buNone/>
              <a:defRPr/>
            </a:pPr>
            <a:endParaRPr lang="cs-CZ" altLang="cs-CZ" sz="1400"/>
          </a:p>
          <a:p>
            <a:pPr eaLnBrk="1" hangingPunct="1">
              <a:buFontTx/>
              <a:buNone/>
              <a:defRPr/>
            </a:pPr>
            <a:endParaRPr lang="cs-CZ" altLang="cs-CZ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89AE4EC-D3E2-4522-973E-4430CE96D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 sz="2400"/>
            </a:br>
            <a:r>
              <a:rPr lang="cs-CZ" altLang="cs-CZ" sz="2400"/>
              <a:t>Aktuálně zařazované projekty</a:t>
            </a:r>
            <a:br>
              <a:rPr lang="cs-CZ" altLang="cs-CZ"/>
            </a:b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9E68088-C224-4795-B7F9-3BC55F70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45406"/>
              </p:ext>
            </p:extLst>
          </p:nvPr>
        </p:nvGraphicFramePr>
        <p:xfrm>
          <a:off x="576280" y="1411878"/>
          <a:ext cx="8229600" cy="403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550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Nositel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Název projektu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ARR – Agentura regionálního rozvoje, spol. s r.o.</a:t>
                      </a:r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Tradiční sklářské regiony na obou stranách hranice se propojují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Technická univerzita v Liberci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/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Networking v oblasti materiálů a technologií</a:t>
                      </a:r>
                    </a:p>
                    <a:p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(žádost o asistenční voucher)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Technická univerzita v Liberci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/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Inteligentní materiály a ekologická výroba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(žádost o asistenční voucher)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Technická univerzita v Liberci</a:t>
                      </a:r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Posílení výzkumných a vývojových kapacit v oblasti pokročilých technologií čištění odpadních vod pro lepší budoucnost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(žádost o asistenční voucher)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9B21A19-A960-4925-A64D-C7857FD29A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1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89AE4EC-D3E2-4522-973E-4430CE96D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 sz="2400"/>
            </a:br>
            <a:r>
              <a:rPr lang="cs-CZ" altLang="cs-CZ" sz="2400"/>
              <a:t>Souhrnné hodnoty Akčního plánu RIS3 2021</a:t>
            </a: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9E68088-C224-4795-B7F9-3BC55F70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724439"/>
              </p:ext>
            </p:extLst>
          </p:nvPr>
        </p:nvGraphicFramePr>
        <p:xfrm>
          <a:off x="576280" y="1404000"/>
          <a:ext cx="8229600" cy="325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219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Údaj</a:t>
                      </a:r>
                    </a:p>
                  </a:txBody>
                  <a:tcPr marL="91449" marR="91449" marT="45730" marB="45730"/>
                </a:tc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Hodnota</a:t>
                      </a:r>
                    </a:p>
                  </a:txBody>
                  <a:tcPr marL="91449" marR="91449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1400"/>
                        <a:t>Počet projektů</a:t>
                      </a:r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Objem finančních prostředků</a:t>
                      </a:r>
                    </a:p>
                  </a:txBody>
                  <a:tcPr marL="91449" marR="91449" marT="45730" marB="45730" anchor="ctr"/>
                </a:tc>
                <a:tc>
                  <a:txBody>
                    <a:bodyPr/>
                    <a:lstStyle/>
                    <a:p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1.619,37 mil. Kč</a:t>
                      </a:r>
                    </a:p>
                  </a:txBody>
                  <a:tcPr marL="91449" marR="91449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v realizaci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Projekty v podobě projektových záměrů,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připravených k realizaci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34121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Dokončené projekty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29B21A19-A960-4925-A64D-C7857FD29A8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9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FEE7F9EF-511C-4CA3-BF49-41F861F10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algn="ctr"/>
            <a:r>
              <a:rPr lang="cs-CZ" altLang="cs-CZ"/>
              <a:t>Usnesení 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6325183B-9FE1-4210-8579-3AAB2AEF2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075613" cy="468086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1400" b="1" dirty="0"/>
          </a:p>
          <a:p>
            <a:pPr marL="0" indent="0" eaLnBrk="1" hangingPunct="1">
              <a:buFontTx/>
              <a:buNone/>
            </a:pPr>
            <a:endParaRPr lang="cs-CZ" altLang="cs-CZ" sz="1400" b="1" dirty="0"/>
          </a:p>
          <a:p>
            <a:pPr marL="0" indent="0" eaLnBrk="1" hangingPunct="1">
              <a:buFontTx/>
              <a:buNone/>
            </a:pPr>
            <a:endParaRPr lang="cs-CZ" altLang="cs-CZ" sz="1400" b="1" dirty="0"/>
          </a:p>
          <a:p>
            <a:pPr marL="0" indent="0" eaLnBrk="1" hangingPunct="1">
              <a:buFontTx/>
              <a:buNone/>
            </a:pPr>
            <a:r>
              <a:rPr lang="cs-CZ" altLang="cs-CZ" sz="1800" b="1" dirty="0"/>
              <a:t>USN č. 4/3/2021</a:t>
            </a:r>
          </a:p>
          <a:p>
            <a:pPr marL="0" indent="0" eaLnBrk="1" hangingPunct="1">
              <a:buFontTx/>
              <a:buNone/>
            </a:pPr>
            <a:r>
              <a:rPr lang="cs-CZ" altLang="cs-CZ" b="1" dirty="0">
                <a:solidFill>
                  <a:srgbClr val="000000"/>
                </a:solidFill>
              </a:rPr>
              <a:t>Rada pro výzkum, vývoj a inovace v Libereckém kraji po projednání schvaluje</a:t>
            </a:r>
            <a:r>
              <a:rPr lang="cs-CZ" altLang="cs-CZ" dirty="0">
                <a:solidFill>
                  <a:srgbClr val="000000"/>
                </a:solidFill>
              </a:rPr>
              <a:t> souhrnný Akční plán RIS3 strategie za rok 2021, do něhož nově zařazuje aktuálně projednané projekty.</a:t>
            </a:r>
          </a:p>
          <a:p>
            <a:pPr marL="0" indent="0" eaLnBrk="1" hangingPunct="1"/>
            <a:endParaRPr lang="cs-CZ" altLang="cs-CZ" sz="1800" dirty="0"/>
          </a:p>
          <a:p>
            <a:pPr marL="0" indent="0"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liberecky_kraj_smart_akcelerator_ppt_sablona_4-3_mustr-1">
            <a:extLst>
              <a:ext uri="{FF2B5EF4-FFF2-40B4-BE49-F238E27FC236}">
                <a16:creationId xmlns:a16="http://schemas.microsoft.com/office/drawing/2014/main" id="{A8EA0326-CD50-4759-A8ED-B81D3B22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B19A9560-E81E-4008-A6AC-39119308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74050" cy="144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>
                <a:solidFill>
                  <a:schemeClr val="bg1"/>
                </a:solidFill>
              </a:rPr>
              <a:t>6.  Zpráva o vyhodnocení strategických intervencí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cs-CZ" altLang="cs-CZ" sz="1600">
                <a:solidFill>
                  <a:schemeClr val="bg1"/>
                </a:solidFill>
              </a:rPr>
              <a:t>Ing. Vladimír Pachl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endParaRPr lang="cs-CZ" altLang="cs-CZ" sz="1600">
              <a:solidFill>
                <a:schemeClr val="bg1"/>
              </a:solidFill>
            </a:endParaRPr>
          </a:p>
        </p:txBody>
      </p:sp>
      <p:pic>
        <p:nvPicPr>
          <p:cNvPr id="30724" name="Obrázek 1">
            <a:extLst>
              <a:ext uri="{FF2B5EF4-FFF2-40B4-BE49-F238E27FC236}">
                <a16:creationId xmlns:a16="http://schemas.microsoft.com/office/drawing/2014/main" id="{5D912CBE-466E-4C4F-8DE0-CEA37AC24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37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B4D599E-A4E0-4587-9A51-D3CA28EAA4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115888"/>
            <a:ext cx="6981825" cy="720725"/>
          </a:xfrm>
        </p:spPr>
        <p:txBody>
          <a:bodyPr/>
          <a:lstStyle/>
          <a:p>
            <a:r>
              <a:rPr lang="cs-CZ" altLang="cs-CZ" sz="1800"/>
              <a:t>Zpráva o vyhodnocení strategických intervencí 2020 - 2021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EE0D26-216D-4D98-A6BE-E022CCEDA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1341438"/>
            <a:ext cx="7920038" cy="42973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Podnikatelský inkubátor Libereckého kraje  </a:t>
            </a:r>
          </a:p>
          <a:p>
            <a:pPr algn="l">
              <a:defRPr/>
            </a:pPr>
            <a:r>
              <a:rPr lang="cs-CZ" sz="2400" dirty="0"/>
              <a:t>    výsledky za rok 2021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     </a:t>
            </a:r>
            <a:r>
              <a:rPr lang="cs-CZ" dirty="0"/>
              <a:t>12 firem v inkubačních programech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cs-CZ" dirty="0"/>
              <a:t>      8 firem v </a:t>
            </a:r>
            <a:r>
              <a:rPr lang="cs-CZ" dirty="0" err="1"/>
              <a:t>Platinn</a:t>
            </a:r>
            <a:r>
              <a:rPr lang="cs-CZ" dirty="0"/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cs-CZ" dirty="0"/>
              <a:t>     207 ambulantních konzultací ( včetně Marketing a Právní )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cs-CZ" dirty="0"/>
              <a:t>     Investorský  Klub LK 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endParaRPr lang="cs-CZ" dirty="0"/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cs-CZ" dirty="0"/>
              <a:t>     6.5 Co </a:t>
            </a:r>
            <a:r>
              <a:rPr lang="cs-CZ" dirty="0" err="1"/>
              <a:t>Workerů</a:t>
            </a:r>
            <a:endParaRPr lang="cs-CZ" dirty="0"/>
          </a:p>
          <a:p>
            <a:pPr algn="l">
              <a:defRPr/>
            </a:pPr>
            <a:endParaRPr lang="cs-CZ" sz="2400" dirty="0"/>
          </a:p>
          <a:p>
            <a:pPr algn="l">
              <a:defRPr/>
            </a:pPr>
            <a:r>
              <a:rPr lang="cs-CZ" sz="2400" dirty="0"/>
              <a:t>      </a:t>
            </a:r>
          </a:p>
        </p:txBody>
      </p:sp>
      <p:pic>
        <p:nvPicPr>
          <p:cNvPr id="19460" name="Obrázek 3">
            <a:extLst>
              <a:ext uri="{FF2B5EF4-FFF2-40B4-BE49-F238E27FC236}">
                <a16:creationId xmlns:a16="http://schemas.microsoft.com/office/drawing/2014/main" id="{71266F29-1F88-410D-AD16-84870441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916613"/>
            <a:ext cx="635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8BAC3-CB6F-4535-98EC-0550BD0DC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6311"/>
            <a:ext cx="7772400" cy="678424"/>
          </a:xfrm>
        </p:spPr>
        <p:txBody>
          <a:bodyPr/>
          <a:lstStyle/>
          <a:p>
            <a:pPr algn="ctr"/>
            <a:r>
              <a:rPr lang="cs-CZ" sz="2400" dirty="0" err="1"/>
              <a:t>Lipo.ink</a:t>
            </a:r>
            <a:r>
              <a:rPr lang="cs-CZ" sz="2400" dirty="0"/>
              <a:t>  -  výsledky za rok 2021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09269D-E921-4049-98A7-76448914E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16" y="894735"/>
            <a:ext cx="7993626" cy="4744065"/>
          </a:xfrm>
        </p:spPr>
        <p:txBody>
          <a:bodyPr/>
          <a:lstStyle/>
          <a:p>
            <a:pPr algn="l"/>
            <a:endParaRPr lang="cs-CZ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dirty="0"/>
              <a:t>    </a:t>
            </a:r>
            <a:r>
              <a:rPr lang="cs-CZ" sz="1800" dirty="0"/>
              <a:t>  5.334 lidí využilo služeb </a:t>
            </a:r>
            <a:r>
              <a:rPr lang="cs-CZ" sz="1800" dirty="0" err="1"/>
              <a:t>Lipo.ink</a:t>
            </a:r>
            <a:endParaRPr lang="cs-CZ" sz="1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Pomohli jsme vzniknout 32 firmám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Pomohli jsme vzniknout 89 pracovním místům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Pomohli jsme 31 firmám se 742 zaměstnanci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Počet zaměstnanců </a:t>
            </a:r>
            <a:r>
              <a:rPr lang="cs-CZ" sz="1800" dirty="0" err="1"/>
              <a:t>Lipo.ink</a:t>
            </a:r>
            <a:r>
              <a:rPr lang="cs-CZ" sz="1800" dirty="0"/>
              <a:t>  4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Mohli jste si o nás přečíst ve 283 článcích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Dali jsme zažít 647 studentům, co je to podnikání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Celkový obrat firem, které absolvovali </a:t>
            </a:r>
            <a:r>
              <a:rPr lang="cs-CZ" sz="1800" dirty="0" err="1"/>
              <a:t>něketrý</a:t>
            </a:r>
            <a:r>
              <a:rPr lang="cs-CZ" sz="1800" dirty="0"/>
              <a:t> z programů </a:t>
            </a:r>
            <a:r>
              <a:rPr lang="cs-CZ" sz="1800" dirty="0" err="1"/>
              <a:t>Lipo.ink</a:t>
            </a:r>
            <a:endParaRPr lang="cs-CZ" sz="1800" dirty="0"/>
          </a:p>
          <a:p>
            <a:pPr algn="l"/>
            <a:r>
              <a:rPr lang="cs-CZ" sz="1800" dirty="0"/>
              <a:t>             je </a:t>
            </a:r>
            <a:r>
              <a:rPr lang="cs-CZ" sz="1800" b="1" dirty="0"/>
              <a:t>1 360 165 000  CZK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 Naše služby hodnotí klienti na NPS 82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 za 12 měsíců máme 44% obsazenou budovu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1800" dirty="0"/>
              <a:t>        Na chodbách PI se potkává 46 osob mezi sebou i s týmem </a:t>
            </a:r>
            <a:r>
              <a:rPr lang="cs-CZ" sz="1800" dirty="0" err="1"/>
              <a:t>Lipo.ink</a:t>
            </a:r>
            <a:endParaRPr lang="cs-CZ" sz="1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386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02D4127F-8CC2-4BB7-A24C-0B250AD861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pPr algn="ctr"/>
            <a:r>
              <a:rPr lang="cs-CZ" altLang="cs-CZ" sz="2000"/>
              <a:t>Zpráva o vyhodnocení strategických intervencí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F960B9-2A9B-4137-897F-820D3637A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1341438"/>
            <a:ext cx="7273925" cy="42973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400"/>
              <a:t>Value – </a:t>
            </a:r>
            <a:r>
              <a:rPr lang="cs-CZ" sz="2400" err="1"/>
              <a:t>added</a:t>
            </a:r>
            <a:r>
              <a:rPr lang="cs-CZ" sz="2400"/>
              <a:t> Innovation in </a:t>
            </a:r>
            <a:r>
              <a:rPr lang="cs-CZ" sz="2400" err="1"/>
              <a:t>fooD</a:t>
            </a:r>
            <a:r>
              <a:rPr lang="cs-CZ" sz="2400"/>
              <a:t> </a:t>
            </a:r>
            <a:r>
              <a:rPr lang="cs-CZ" sz="2400" err="1"/>
              <a:t>chAins</a:t>
            </a:r>
            <a:r>
              <a:rPr lang="cs-CZ" sz="2400"/>
              <a:t> ( VIDA)  </a:t>
            </a:r>
          </a:p>
          <a:p>
            <a:pPr algn="l">
              <a:defRPr/>
            </a:pPr>
            <a:r>
              <a:rPr lang="cs-CZ" sz="1800"/>
              <a:t>     -  realizace projektu  2018 – 2021  / květen 2021 /</a:t>
            </a:r>
          </a:p>
          <a:p>
            <a:pPr algn="l">
              <a:defRPr/>
            </a:pPr>
            <a:r>
              <a:rPr lang="cs-CZ" sz="1800"/>
              <a:t>     -  Liberecký kraj jako přidružený partner</a:t>
            </a:r>
          </a:p>
          <a:p>
            <a:pPr algn="l">
              <a:defRPr/>
            </a:pPr>
            <a:r>
              <a:rPr lang="cs-CZ" sz="1800"/>
              <a:t>      -  zapojeno 10 partnerů  ze 7 zemí EU </a:t>
            </a:r>
          </a:p>
          <a:p>
            <a:pPr algn="l">
              <a:defRPr/>
            </a:pPr>
            <a:r>
              <a:rPr lang="cs-CZ" sz="1800"/>
              <a:t>      -  soutěž inovativních  a vývojových  projekty, financování grantů</a:t>
            </a:r>
          </a:p>
          <a:p>
            <a:pPr algn="l">
              <a:defRPr/>
            </a:pPr>
            <a:r>
              <a:rPr lang="cs-CZ" sz="1800"/>
              <a:t>      -  Zdroj financování   Horizon 2020 , poskytnuto grantové schéma</a:t>
            </a:r>
          </a:p>
          <a:p>
            <a:pPr algn="l">
              <a:defRPr/>
            </a:pPr>
            <a:endParaRPr lang="cs-CZ" sz="1800"/>
          </a:p>
          <a:p>
            <a:pPr algn="l">
              <a:defRPr/>
            </a:pPr>
            <a:r>
              <a:rPr lang="cs-CZ" sz="1800"/>
              <a:t>      -   posouzeno 62 inovačních projektů</a:t>
            </a:r>
          </a:p>
          <a:p>
            <a:pPr algn="l">
              <a:defRPr/>
            </a:pPr>
            <a:r>
              <a:rPr lang="cs-CZ" sz="1800"/>
              <a:t>      -   108 malých a středních podnikatelských subjektů</a:t>
            </a:r>
          </a:p>
          <a:p>
            <a:pPr algn="l">
              <a:defRPr/>
            </a:pPr>
            <a:r>
              <a:rPr lang="cs-CZ" sz="1800"/>
              <a:t>      -    celkem poskytnuto  dotační podpory 3,3 mil. €</a:t>
            </a:r>
          </a:p>
          <a:p>
            <a:pPr algn="l">
              <a:defRPr/>
            </a:pPr>
            <a:r>
              <a:rPr lang="cs-CZ" sz="1800"/>
              <a:t>      -    navázáno 10 stabilních mezinárodních spoluprací </a:t>
            </a:r>
          </a:p>
          <a:p>
            <a:pPr algn="l">
              <a:defRPr/>
            </a:pPr>
            <a:r>
              <a:rPr lang="cs-CZ" sz="1800"/>
              <a:t>      </a:t>
            </a:r>
          </a:p>
        </p:txBody>
      </p:sp>
      <p:pic>
        <p:nvPicPr>
          <p:cNvPr id="20484" name="Obrázek 3">
            <a:extLst>
              <a:ext uri="{FF2B5EF4-FFF2-40B4-BE49-F238E27FC236}">
                <a16:creationId xmlns:a16="http://schemas.microsoft.com/office/drawing/2014/main" id="{C069E123-EF8F-4B0D-B8D0-8444D7BC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916613"/>
            <a:ext cx="635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8564F36-7925-49A3-A203-23AEF9FB95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pPr algn="ctr"/>
            <a:r>
              <a:rPr lang="cs-CZ" altLang="cs-CZ" sz="2000"/>
              <a:t>Zpráva o vyhodnocení strategických intervencí  </a:t>
            </a:r>
            <a:endParaRPr lang="cs-CZ" altLang="cs-CZ" sz="24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F5DCB-6128-47EF-BD92-E4CC22D46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48958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Regionální inovační program </a:t>
            </a:r>
          </a:p>
          <a:p>
            <a:pPr algn="l">
              <a:defRPr/>
            </a:pPr>
            <a:r>
              <a:rPr lang="cs-CZ" sz="1800" dirty="0"/>
              <a:t>      -   podpora inovativních projektů a začínajících </a:t>
            </a:r>
          </a:p>
          <a:p>
            <a:pPr algn="l">
              <a:defRPr/>
            </a:pPr>
            <a:r>
              <a:rPr lang="cs-CZ" sz="1800" dirty="0"/>
              <a:t>          podnikatelů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sz="1800" dirty="0" err="1"/>
              <a:t>Innoschool</a:t>
            </a:r>
            <a:endParaRPr lang="cs-CZ" sz="1800" dirty="0"/>
          </a:p>
          <a:p>
            <a:pPr algn="l">
              <a:defRPr/>
            </a:pPr>
            <a:r>
              <a:rPr lang="cs-CZ" sz="1800" dirty="0"/>
              <a:t>      -   Liberecký kraj jako asociovaný partner</a:t>
            </a:r>
          </a:p>
          <a:p>
            <a:pPr algn="l">
              <a:defRPr/>
            </a:pPr>
            <a:r>
              <a:rPr lang="cs-CZ" sz="1800" dirty="0"/>
              <a:t>      -    inovativní výukový systém – podpora podnikatelského </a:t>
            </a:r>
          </a:p>
          <a:p>
            <a:pPr algn="l">
              <a:defRPr/>
            </a:pPr>
            <a:r>
              <a:rPr lang="cs-CZ" sz="1800" dirty="0"/>
              <a:t>            ducha u studentů středních škol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Konference regionální inovační strategie Libereckého kraje   RIS3 </a:t>
            </a:r>
            <a:r>
              <a:rPr lang="cs-CZ" sz="1800" dirty="0" err="1"/>
              <a:t>forum</a:t>
            </a:r>
            <a:endParaRPr lang="cs-CZ" sz="1800" dirty="0"/>
          </a:p>
          <a:p>
            <a:pPr algn="l">
              <a:defRPr/>
            </a:pPr>
            <a:r>
              <a:rPr lang="cs-CZ" sz="1800" dirty="0"/>
              <a:t>       -   seznámit  veřejnost s inspirativními projekty a tématy</a:t>
            </a:r>
            <a:endParaRPr lang="cs-CZ" sz="1400" dirty="0"/>
          </a:p>
          <a:p>
            <a:pPr algn="l">
              <a:defRPr/>
            </a:pPr>
            <a:r>
              <a:rPr lang="cs-CZ" sz="1400" dirty="0"/>
              <a:t>              </a:t>
            </a:r>
            <a:r>
              <a:rPr lang="cs-CZ" sz="1800" dirty="0"/>
              <a:t>2020 -   Cirkulární ekonomika </a:t>
            </a:r>
          </a:p>
          <a:p>
            <a:pPr algn="l">
              <a:defRPr/>
            </a:pPr>
            <a:r>
              <a:rPr lang="cs-CZ" sz="1800" dirty="0"/>
              <a:t>           2021 -    Digitalizace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sz="1600" b="1"/>
              <a:t>USN č. 5/3/2021 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r>
              <a:rPr lang="cs-CZ" altLang="cs-CZ"/>
              <a:t>Rada pro výzkum, vývoj a inovace  Libereckého  kraje po projednání </a:t>
            </a:r>
            <a:r>
              <a:rPr lang="cs-CZ" altLang="cs-CZ" b="1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/>
              <a:t>Zprávu o vyhodnocení strategických intervencí za období říjen 2020 – září 2021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  <p:pic>
        <p:nvPicPr>
          <p:cNvPr id="22532" name="Obrázek 3">
            <a:extLst>
              <a:ext uri="{FF2B5EF4-FFF2-40B4-BE49-F238E27FC236}">
                <a16:creationId xmlns:a16="http://schemas.microsoft.com/office/drawing/2014/main" id="{32AA4003-9D17-416D-BE2B-5E01621F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916613"/>
            <a:ext cx="635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liberecky_kraj_smart_akcelerator_ppt_sablona_4-3_mustr-1">
            <a:extLst>
              <a:ext uri="{FF2B5EF4-FFF2-40B4-BE49-F238E27FC236}">
                <a16:creationId xmlns:a16="http://schemas.microsoft.com/office/drawing/2014/main" id="{AF01E28E-1398-43AD-AD06-4362C08E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Obdélník 1">
            <a:extLst>
              <a:ext uri="{FF2B5EF4-FFF2-40B4-BE49-F238E27FC236}">
                <a16:creationId xmlns:a16="http://schemas.microsoft.com/office/drawing/2014/main" id="{F9BA70D6-A9C0-402A-B957-9BE9BFB1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740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7. Informace o připravovaných projektech a aktivitách</a:t>
            </a:r>
          </a:p>
          <a:p>
            <a:pPr>
              <a:spcBef>
                <a:spcPct val="0"/>
              </a:spcBef>
            </a:pPr>
            <a:r>
              <a:rPr lang="cs-CZ" altLang="cs-CZ" sz="1600">
                <a:solidFill>
                  <a:schemeClr val="bg1"/>
                </a:solidFill>
              </a:rPr>
              <a:t>Junior centrum excelence kybernetické bezpečnosti</a:t>
            </a:r>
            <a:r>
              <a:rPr lang="cs-CZ" altLang="cs-CZ" sz="2400">
                <a:solidFill>
                  <a:schemeClr val="bg1"/>
                </a:solidFill>
              </a:rPr>
              <a:t> </a:t>
            </a:r>
            <a:endParaRPr lang="cs-CZ" altLang="cs-CZ" sz="16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sz="1600">
                <a:solidFill>
                  <a:schemeClr val="bg1"/>
                </a:solidFill>
              </a:rPr>
              <a:t>Soutěž na rozvoj technických a podnikatelských dovedností žáků 8. a 9. tříd ZŠ</a:t>
            </a:r>
          </a:p>
          <a:p>
            <a:pPr>
              <a:spcBef>
                <a:spcPct val="0"/>
              </a:spcBef>
            </a:pPr>
            <a:r>
              <a:rPr lang="cs-CZ" altLang="cs-CZ" sz="1600">
                <a:solidFill>
                  <a:schemeClr val="bg1"/>
                </a:solidFill>
              </a:rPr>
              <a:t>Digital Innovation hub </a:t>
            </a:r>
            <a:r>
              <a:rPr lang="cs-CZ" altLang="cs-CZ" sz="1600" err="1">
                <a:solidFill>
                  <a:schemeClr val="bg1"/>
                </a:solidFill>
              </a:rPr>
              <a:t>Northern</a:t>
            </a:r>
            <a:r>
              <a:rPr lang="cs-CZ" altLang="cs-CZ" sz="1600">
                <a:solidFill>
                  <a:schemeClr val="bg1"/>
                </a:solidFill>
              </a:rPr>
              <a:t> and </a:t>
            </a:r>
            <a:r>
              <a:rPr lang="cs-CZ" altLang="cs-CZ" sz="1600" err="1">
                <a:solidFill>
                  <a:schemeClr val="bg1"/>
                </a:solidFill>
              </a:rPr>
              <a:t>Eastern</a:t>
            </a:r>
            <a:r>
              <a:rPr lang="cs-CZ" altLang="cs-CZ" sz="1600">
                <a:solidFill>
                  <a:schemeClr val="bg1"/>
                </a:solidFill>
              </a:rPr>
              <a:t> Bohemia </a:t>
            </a:r>
          </a:p>
          <a:p>
            <a:pPr>
              <a:spcBef>
                <a:spcPct val="0"/>
              </a:spcBef>
            </a:pPr>
            <a:r>
              <a:rPr lang="cs-CZ" altLang="cs-CZ" sz="1600">
                <a:solidFill>
                  <a:schemeClr val="bg1"/>
                </a:solidFill>
              </a:rPr>
              <a:t>Výzva OP JAK – SALK III, SŠ </a:t>
            </a:r>
            <a:r>
              <a:rPr lang="cs-CZ" altLang="cs-CZ" sz="1600" err="1">
                <a:solidFill>
                  <a:schemeClr val="bg1"/>
                </a:solidFill>
              </a:rPr>
              <a:t>Sykkylven</a:t>
            </a:r>
            <a:r>
              <a:rPr lang="cs-CZ" altLang="cs-CZ" sz="1600">
                <a:solidFill>
                  <a:schemeClr val="bg1"/>
                </a:solidFill>
              </a:rPr>
              <a:t> v ČR</a:t>
            </a: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Ing. Martina Pšeničková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Ing. Vladimír Pachl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1"/>
                </a:solidFill>
              </a:rPr>
              <a:t>Lukáš Jokl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600">
              <a:solidFill>
                <a:schemeClr val="bg1"/>
              </a:solidFill>
            </a:endParaRPr>
          </a:p>
        </p:txBody>
      </p:sp>
      <p:pic>
        <p:nvPicPr>
          <p:cNvPr id="51204" name="Obrázek 1">
            <a:extLst>
              <a:ext uri="{FF2B5EF4-FFF2-40B4-BE49-F238E27FC236}">
                <a16:creationId xmlns:a16="http://schemas.microsoft.com/office/drawing/2014/main" id="{1262AAC5-1174-430B-9F72-FDC03C00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9073B7-FA80-41E0-BFA1-FC2F0B74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7213"/>
            <a:ext cx="66357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br>
              <a:rPr lang="cs-CZ" altLang="cs-CZ" kern="0"/>
            </a:br>
            <a:r>
              <a:rPr lang="cs-CZ" altLang="cs-CZ" kern="0"/>
              <a:t>Usnesení</a:t>
            </a:r>
            <a:br>
              <a:rPr lang="cs-CZ" altLang="cs-CZ" kern="0"/>
            </a:br>
            <a:endParaRPr lang="cs-CZ" altLang="cs-CZ" kern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6C916B-1546-4D39-AB35-520B1541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8229600" cy="3744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cs-CZ" altLang="cs-CZ" b="1" kern="0"/>
              <a:t>USN č. 1/3/2021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kern="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/>
              <a:t>Rada pro výzkum, vývoj a inovace v Libereckém kraji </a:t>
            </a:r>
            <a:r>
              <a:rPr lang="cs-CZ" altLang="cs-CZ" sz="1800" b="1" kern="0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 kern="0"/>
              <a:t>program 18. jednání Rady pro výzkum, vývoj a inovace v Libereckém kraji dne 2. prosince 2021.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5D342-FD13-4332-B9F7-0100CBE7AB8C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3" y="557213"/>
            <a:ext cx="684053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kern="0"/>
              <a:t>Junior centrum excelence pro kybernetickou bezpečnost</a:t>
            </a:r>
            <a:br>
              <a:rPr lang="cs-CZ" altLang="cs-CZ" kern="0"/>
            </a:br>
            <a:endParaRPr lang="cs-CZ" altLang="cs-CZ" kern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Podnadpis 2">
            <a:extLst>
              <a:ext uri="{FF2B5EF4-FFF2-40B4-BE49-F238E27FC236}">
                <a16:creationId xmlns:a16="http://schemas.microsoft.com/office/drawing/2014/main" id="{756D975C-102F-4D74-B1CF-86EF6420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484313"/>
            <a:ext cx="74152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endParaRPr lang="cs-CZ" alt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Aktuality:</a:t>
            </a: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Výběrové řízení na zpracovatele Studie proveditelnosti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8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spcBef>
                <a:spcPct val="0"/>
              </a:spcBef>
              <a:buNone/>
            </a:pPr>
            <a:endParaRPr lang="cs-CZ" altLang="cs-CZ" sz="1800" b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Výběrové řízení bylo provedeno , osloveno 9 společností z oblasti kybernetické bezpečnosti</a:t>
            </a:r>
          </a:p>
          <a:p>
            <a:pPr marL="0" indent="0" eaLnBrk="1" fontAlgn="ctr" hangingPunct="1">
              <a:spcBef>
                <a:spcPct val="0"/>
              </a:spcBef>
              <a:buNone/>
            </a:pP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Lhůta na zpracování studie proveditelnosti- 3 měsíce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Zpracování PD, rozpočtu, žádosti o dotaci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Realizační fáze, certifikace centra excelence 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6E8825-C34B-4A14-B70D-E93FAD6F9FD3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3" y="557213"/>
            <a:ext cx="6840537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kern="0"/>
              <a:t>Žákovská soutěž Business Talent 2021</a:t>
            </a:r>
          </a:p>
          <a:p>
            <a:pPr algn="r" eaLnBrk="1" hangingPunct="1">
              <a:defRPr/>
            </a:pPr>
            <a:r>
              <a:rPr lang="cs-CZ" altLang="cs-CZ" sz="2400" i="1" kern="0"/>
              <a:t>pro 200 kluků a holek z 8. a 9. tříd LK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E696D4-BB5C-429B-BE8D-C106FBBC7C30}"/>
              </a:ext>
            </a:extLst>
          </p:cNvPr>
          <p:cNvSpPr txBox="1">
            <a:spLocks/>
          </p:cNvSpPr>
          <p:nvPr/>
        </p:nvSpPr>
        <p:spPr>
          <a:xfrm>
            <a:off x="1042988" y="2060575"/>
            <a:ext cx="7415212" cy="38163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cs-CZ" sz="180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eaLnBrk="1" fontAlgn="ctr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5" descr="Obsah obrázku osoba, interiér, lidé, skupina&#10;&#10;Popis se vygeneroval automaticky.">
            <a:extLst>
              <a:ext uri="{FF2B5EF4-FFF2-40B4-BE49-F238E27FC236}">
                <a16:creationId xmlns:a16="http://schemas.microsoft.com/office/drawing/2014/main" id="{F1B83657-00B0-4D60-BE7B-1FE1CC478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39" y="1447335"/>
            <a:ext cx="6897030" cy="42792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56E8825-C34B-4A14-B70D-E93FAD6F9FD3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3" y="557213"/>
            <a:ext cx="6840537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kern="0"/>
              <a:t>Žákovská soutěž Business Talent 2021</a:t>
            </a:r>
          </a:p>
          <a:p>
            <a:pPr algn="r">
              <a:defRPr/>
            </a:pPr>
            <a:r>
              <a:rPr lang="cs-CZ" sz="2400" i="1" kern="0">
                <a:ea typeface="+mj-lt"/>
                <a:cs typeface="+mj-lt"/>
              </a:rPr>
              <a:t>pro 200 kluků a holek z 8. a 9. tříd LK</a:t>
            </a:r>
            <a:endParaRPr lang="cs-CZ" sz="2400" b="0" kern="0">
              <a:ea typeface="+mj-lt"/>
              <a:cs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E696D4-BB5C-429B-BE8D-C106FBBC7C30}"/>
              </a:ext>
            </a:extLst>
          </p:cNvPr>
          <p:cNvSpPr txBox="1">
            <a:spLocks/>
          </p:cNvSpPr>
          <p:nvPr/>
        </p:nvSpPr>
        <p:spPr>
          <a:xfrm>
            <a:off x="1042988" y="2060575"/>
            <a:ext cx="7415212" cy="38163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endParaRPr lang="cs-CZ" sz="180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eaLnBrk="1" fontAlgn="ctr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4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EE2F71A-F2F9-4491-96F6-2D32462E74C5}"/>
              </a:ext>
            </a:extLst>
          </p:cNvPr>
          <p:cNvSpPr txBox="1"/>
          <p:nvPr/>
        </p:nvSpPr>
        <p:spPr>
          <a:xfrm>
            <a:off x="932986" y="3042425"/>
            <a:ext cx="75196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400">
                <a:latin typeface="Arial"/>
                <a:cs typeface="Arial"/>
              </a:rPr>
              <a:t>bit.ly/business-talent-hlasujte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265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605EC15-0726-4F43-B1CE-BA6877E5B4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/>
            </a:br>
            <a:r>
              <a:rPr lang="cs-CZ" altLang="cs-CZ"/>
              <a:t>Projektový záměr </a:t>
            </a:r>
            <a:br>
              <a:rPr lang="cs-CZ" altLang="cs-CZ"/>
            </a:br>
            <a:r>
              <a:rPr lang="cs-CZ" altLang="cs-CZ"/>
              <a:t>Digitální inovační hub v Libereckém kraji </a:t>
            </a:r>
            <a:r>
              <a:rPr lang="cs-CZ" altLang="cs-CZ" sz="2400"/>
              <a:t> </a:t>
            </a:r>
            <a:br>
              <a:rPr lang="cs-CZ" altLang="cs-CZ" sz="2400"/>
            </a:br>
            <a:br>
              <a:rPr lang="cs-CZ" altLang="cs-CZ"/>
            </a:b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1EAD591-D10A-4581-81E4-84494DD1A1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B5A3F9-EDF0-41DC-A6E5-BA9085DB888E}"/>
              </a:ext>
            </a:extLst>
          </p:cNvPr>
          <p:cNvSpPr txBox="1"/>
          <p:nvPr/>
        </p:nvSpPr>
        <p:spPr>
          <a:xfrm>
            <a:off x="786594" y="1595009"/>
            <a:ext cx="74168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/>
              <a:t>Aktuality:</a:t>
            </a:r>
          </a:p>
          <a:p>
            <a:endParaRPr lang="cs-CZ"/>
          </a:p>
          <a:p>
            <a:r>
              <a:rPr lang="cs-CZ" sz="1600"/>
              <a:t>Výzva EK - </a:t>
            </a:r>
            <a:r>
              <a:rPr lang="cs-CZ" sz="1600" err="1"/>
              <a:t>eDIH</a:t>
            </a:r>
            <a:r>
              <a:rPr lang="cs-CZ" sz="1600"/>
              <a:t>: 17.11.2021 – 22.2.2022</a:t>
            </a:r>
          </a:p>
          <a:p>
            <a:endParaRPr lang="cs-CZ" sz="1600"/>
          </a:p>
          <a:p>
            <a:r>
              <a:rPr lang="cs-CZ" sz="1600"/>
              <a:t>Zahájení realizace projektu: Předpoklad září 2022</a:t>
            </a:r>
          </a:p>
          <a:p>
            <a:r>
              <a:rPr lang="cs-CZ" sz="1600"/>
              <a:t>Trvání projektu: 3 roky s možností prodloužení</a:t>
            </a:r>
          </a:p>
          <a:p>
            <a:endParaRPr lang="cs-CZ" sz="1600"/>
          </a:p>
          <a:p>
            <a:r>
              <a:rPr lang="cs-CZ" sz="1600"/>
              <a:t>Financování 50% EK, 50% MPO</a:t>
            </a:r>
          </a:p>
          <a:p>
            <a:endParaRPr lang="cs-CZ" sz="1600"/>
          </a:p>
          <a:p>
            <a:endParaRPr lang="cs-CZ" sz="1600"/>
          </a:p>
          <a:p>
            <a:r>
              <a:rPr lang="cs-CZ" sz="1600"/>
              <a:t>Aktuální úkoly v rámci přípravy žádosti do výzvy:</a:t>
            </a:r>
          </a:p>
          <a:p>
            <a:r>
              <a:rPr lang="cs-CZ" sz="1600"/>
              <a:t>-   Organizační řešení přípravy žádosti s partnery (harmonogram, úkoly atd.)</a:t>
            </a:r>
          </a:p>
          <a:p>
            <a:r>
              <a:rPr lang="cs-CZ" sz="1600"/>
              <a:t>-   Nastavení funkčního systému spolupráce</a:t>
            </a:r>
          </a:p>
          <a:p>
            <a:r>
              <a:rPr lang="cs-CZ" sz="1600"/>
              <a:t>-   Nastavení služeb </a:t>
            </a:r>
            <a:r>
              <a:rPr lang="cs-CZ" sz="1600" err="1"/>
              <a:t>eDIH</a:t>
            </a:r>
            <a:endParaRPr lang="cs-CZ" sz="1600"/>
          </a:p>
          <a:p>
            <a:r>
              <a:rPr lang="cs-CZ" sz="1600"/>
              <a:t>-   Vytvoření inovačního ekosystému v oblasti digitalizace</a:t>
            </a:r>
          </a:p>
          <a:p>
            <a:r>
              <a:rPr lang="cs-CZ" sz="1600"/>
              <a:t>-   Navázání přeshraniční spolupráce v rámci sítě budoucích </a:t>
            </a:r>
            <a:r>
              <a:rPr lang="cs-CZ" sz="1600" err="1"/>
              <a:t>eDIH</a:t>
            </a:r>
            <a:endParaRPr lang="cs-CZ" sz="1600"/>
          </a:p>
          <a:p>
            <a:endParaRPr lang="cs-CZ" sz="1600"/>
          </a:p>
          <a:p>
            <a:pPr marL="285750" indent="-285750">
              <a:buFontTx/>
              <a:buChar char="-"/>
            </a:pP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Výzva – Smart Akcelerátor Libereckého kraje III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algn="l"/>
            <a:r>
              <a:rPr lang="cs-CZ" sz="1600"/>
              <a:t>Výzva z OP JAK – cca 2Q 2022</a:t>
            </a:r>
          </a:p>
          <a:p>
            <a:pPr algn="l"/>
            <a:r>
              <a:rPr lang="cs-CZ" sz="1600"/>
              <a:t>Výzva bude věcně navazovat na stávající činnost Smart Akcelerátorů</a:t>
            </a:r>
          </a:p>
          <a:p>
            <a:pPr algn="l"/>
            <a:r>
              <a:rPr lang="cs-CZ" sz="1600"/>
              <a:t>Financování 85% z ERDF, příjemce: Kraj</a:t>
            </a:r>
          </a:p>
          <a:p>
            <a:pPr algn="l"/>
            <a:r>
              <a:rPr lang="cs-CZ" sz="1600"/>
              <a:t>Partner: Specializovaný subjekt zabývající se podporou výzkumu, vývoje a inovací, v němž má kraj většinu hlasovacích práv</a:t>
            </a:r>
          </a:p>
          <a:p>
            <a:pPr algn="l"/>
            <a:r>
              <a:rPr lang="cs-CZ" sz="1600" b="1"/>
              <a:t>Podporované aktivity</a:t>
            </a:r>
            <a:r>
              <a:rPr lang="cs-CZ" sz="1600"/>
              <a:t>: </a:t>
            </a:r>
          </a:p>
          <a:p>
            <a:pPr marL="285750" indent="-285750" algn="l">
              <a:buFontTx/>
              <a:buChar char="-"/>
            </a:pPr>
            <a:r>
              <a:rPr lang="cs-CZ" sz="1600"/>
              <a:t>Základní tým: Zajištění kapacity a klíčových kompetencí ke koordinaci a implementaci agendy RIS3</a:t>
            </a:r>
          </a:p>
          <a:p>
            <a:pPr marL="285750" indent="-285750" algn="l">
              <a:buFontTx/>
              <a:buChar char="-"/>
            </a:pPr>
            <a:r>
              <a:rPr lang="cs-CZ" sz="1600"/>
              <a:t>Vzdělávací aktivity</a:t>
            </a:r>
          </a:p>
          <a:p>
            <a:pPr marL="285750" indent="-285750" algn="l">
              <a:buFontTx/>
              <a:buChar char="-"/>
            </a:pPr>
            <a:r>
              <a:rPr lang="cs-CZ" sz="1600"/>
              <a:t>Mapování, analýzy, evaluace</a:t>
            </a:r>
          </a:p>
          <a:p>
            <a:pPr marL="285750" indent="-285750" algn="l">
              <a:buFontTx/>
              <a:buChar char="-"/>
            </a:pPr>
            <a:r>
              <a:rPr lang="cs-CZ" sz="1600"/>
              <a:t>Volitelně: Asistence / </a:t>
            </a:r>
            <a:r>
              <a:rPr lang="cs-CZ" sz="1600" err="1"/>
              <a:t>twinning</a:t>
            </a:r>
            <a:r>
              <a:rPr lang="cs-CZ" sz="1600"/>
              <a:t> / pilotní ověřování / marketing</a:t>
            </a:r>
          </a:p>
          <a:p>
            <a:pPr algn="l"/>
            <a:r>
              <a:rPr lang="cs-CZ" sz="1600"/>
              <a:t>Vyloučeno z výzvy: Pořizování staveb, nová výstavba, dobudování, rekonstrukce atd.</a:t>
            </a:r>
          </a:p>
          <a:p>
            <a:pPr algn="l"/>
            <a:r>
              <a:rPr lang="cs-CZ" sz="1600" b="1"/>
              <a:t>Rozdíl</a:t>
            </a:r>
            <a:r>
              <a:rPr lang="cs-CZ" sz="1600"/>
              <a:t>: Internacionalizace, evaluace, mise, spin-</a:t>
            </a:r>
            <a:r>
              <a:rPr lang="cs-CZ" sz="1600" err="1"/>
              <a:t>off</a:t>
            </a:r>
            <a:r>
              <a:rPr lang="cs-CZ" sz="1600"/>
              <a:t> a start-up</a:t>
            </a:r>
          </a:p>
          <a:p>
            <a:pPr algn="l"/>
            <a:endParaRPr lang="cs-CZ"/>
          </a:p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32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8. Mapování sítí spolupráce subjektů působících v LK “  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Výsledky Studie klastrového potenciálu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Bc. Milan Pštross</a:t>
            </a: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Mapování sítí spolupráce - Metodika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Zdroj: STARFOS / IS VAVAI</a:t>
            </a:r>
          </a:p>
          <a:p>
            <a:pPr algn="l"/>
            <a:endParaRPr lang="cs-CZ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Podmínka: Projekt s účastníkem s registrační adresou / pobočkou v Libereckém kraji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Zařazeny jsou projekty s 2 a více žadateli</a:t>
            </a:r>
          </a:p>
          <a:p>
            <a:pPr algn="l"/>
            <a:endParaRPr lang="cs-CZ"/>
          </a:p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043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Mapování sítí spolupráce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algn="l"/>
            <a:endParaRPr lang="cs-CZ"/>
          </a:p>
          <a:p>
            <a:pPr algn="l"/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0A01692-B522-4A9F-AE7B-81A8C6848B12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478280"/>
          <a:ext cx="8278687" cy="4191582"/>
        </p:xfrm>
        <a:graphic>
          <a:graphicData uri="http://schemas.openxmlformats.org/drawingml/2006/table">
            <a:tbl>
              <a:tblPr/>
              <a:tblGrid>
                <a:gridCol w="4933763">
                  <a:extLst>
                    <a:ext uri="{9D8B030D-6E8A-4147-A177-3AD203B41FA5}">
                      <a16:colId xmlns:a16="http://schemas.microsoft.com/office/drawing/2014/main" val="3964283286"/>
                    </a:ext>
                  </a:extLst>
                </a:gridCol>
                <a:gridCol w="1672462">
                  <a:extLst>
                    <a:ext uri="{9D8B030D-6E8A-4147-A177-3AD203B41FA5}">
                      <a16:colId xmlns:a16="http://schemas.microsoft.com/office/drawing/2014/main" val="3339354417"/>
                    </a:ext>
                  </a:extLst>
                </a:gridCol>
                <a:gridCol w="1672462">
                  <a:extLst>
                    <a:ext uri="{9D8B030D-6E8A-4147-A177-3AD203B41FA5}">
                      <a16:colId xmlns:a16="http://schemas.microsoft.com/office/drawing/2014/main" val="2921754737"/>
                    </a:ext>
                  </a:extLst>
                </a:gridCol>
              </a:tblGrid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Doména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projektů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subjektů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90011"/>
                  </a:ext>
                </a:extLst>
              </a:tr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D1. Pokročilé strojírenství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127661"/>
                  </a:ext>
                </a:extLst>
              </a:tr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D2. Pokročilá dopravní zařízení, dopravní prostředky a jejich komponenty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999984"/>
                  </a:ext>
                </a:extLst>
              </a:tr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D3. Optika, dekorativní a užitné sklo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387712"/>
                  </a:ext>
                </a:extLst>
              </a:tr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D4. Udržitelné nakládání s energií, vodou a ostatními přírodními zdroji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013942"/>
                  </a:ext>
                </a:extLst>
              </a:tr>
              <a:tr h="7147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D5. Pokročilé materiály na bázi textilních struktur a technologie pro nové multidisciplinární aplikace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907211"/>
                  </a:ext>
                </a:extLst>
              </a:tr>
              <a:tr h="7147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D6. Progresivní kovové, kompozitní, plastové materiály a technologie jejich zpracování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728953"/>
                  </a:ext>
                </a:extLst>
              </a:tr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D7. </a:t>
                      </a:r>
                      <a:r>
                        <a:rPr lang="pl-PL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Nanomateriály</a:t>
                      </a: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technologie </a:t>
                      </a:r>
                      <a:r>
                        <a:rPr lang="pl-PL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jejich</a:t>
                      </a:r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výroby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1521"/>
                  </a:ext>
                </a:extLst>
              </a:tr>
              <a:tr h="357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D8. Elektronika, elektrotechnika, 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4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342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Mapování sítí spolupráce - Výstupy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algn="l"/>
            <a:endParaRPr lang="cs-CZ"/>
          </a:p>
          <a:p>
            <a:pPr algn="l"/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6C4E141-0BB4-489E-87E0-CA581BCAFB91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1700808"/>
          <a:ext cx="8136902" cy="3486978"/>
        </p:xfrm>
        <a:graphic>
          <a:graphicData uri="http://schemas.openxmlformats.org/drawingml/2006/table">
            <a:tbl>
              <a:tblPr firstRow="1" firstCol="1" bandRow="1"/>
              <a:tblGrid>
                <a:gridCol w="1151286">
                  <a:extLst>
                    <a:ext uri="{9D8B030D-6E8A-4147-A177-3AD203B41FA5}">
                      <a16:colId xmlns:a16="http://schemas.microsoft.com/office/drawing/2014/main" val="369379857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73984526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874231508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519783469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4273366304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3203541041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949308180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693549770"/>
                    </a:ext>
                  </a:extLst>
                </a:gridCol>
                <a:gridCol w="873202">
                  <a:extLst>
                    <a:ext uri="{9D8B030D-6E8A-4147-A177-3AD203B41FA5}">
                      <a16:colId xmlns:a16="http://schemas.microsoft.com/office/drawing/2014/main" val="855304491"/>
                    </a:ext>
                  </a:extLst>
                </a:gridCol>
              </a:tblGrid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129774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100198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D2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492935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510293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849016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D5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740859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74183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309530"/>
                  </a:ext>
                </a:extLst>
              </a:tr>
              <a:tr h="38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D8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350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596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algn="l"/>
            <a:endParaRPr lang="cs-CZ"/>
          </a:p>
          <a:p>
            <a:pPr algn="l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607A52-D7E1-4634-ABAB-78367D0C3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9327"/>
          <a:stretch/>
        </p:blipFill>
        <p:spPr>
          <a:xfrm>
            <a:off x="74743" y="0"/>
            <a:ext cx="8994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1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FD7CCB1-CA37-47B9-AA13-012F825695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algn="r"/>
            <a:r>
              <a:rPr lang="cs-CZ" altLang="cs-CZ" sz="1800"/>
              <a:t>Plnění úkolů ze 17. jednání RVVI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C8C77C-9E88-4063-B394-0D50DE21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981075"/>
            <a:ext cx="7415212" cy="5040313"/>
          </a:xfrm>
        </p:spPr>
        <p:txBody>
          <a:bodyPr/>
          <a:lstStyle/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Svolat další jednání RVVI LK nejpozději  v 1. čtvrtletí 2022</a:t>
            </a: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2. 12. 2021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Předložit radě a zastupitelstvu kraje k projednání žádosti podané do výzvy Regionální inovační program 2021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14.9. 2021                                                                                        </a:t>
            </a: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Předložit radě a zastupitelstvu kraje k projednání žádosti podané do výzvy Asistenční vouchery Libereckého kraje</a:t>
            </a: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14. 9. 2021</a:t>
            </a:r>
            <a:r>
              <a:rPr 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. Představit analýzu sítí spolupráce subjektů </a:t>
            </a:r>
            <a:r>
              <a:rPr lang="cs-CZ" sz="1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VaV</a:t>
            </a:r>
            <a:r>
              <a:rPr lang="cs-CZ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působících v Libereckém kraji  </a:t>
            </a:r>
          </a:p>
          <a:p>
            <a:pPr algn="l">
              <a:defRPr/>
            </a:pPr>
            <a:r>
              <a:rPr lang="cs-CZ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2. 12. 2021                                                                                                              </a:t>
            </a:r>
          </a:p>
          <a:p>
            <a:pPr algn="l"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algn="l"/>
            <a:endParaRPr lang="cs-CZ"/>
          </a:p>
          <a:p>
            <a:pPr algn="l"/>
            <a:endParaRPr lang="cs-CZ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A36A8939-095C-47D9-9B7B-66DE52ACA5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4850"/>
          <a:stretch/>
        </p:blipFill>
        <p:spPr>
          <a:xfrm>
            <a:off x="127340" y="8240"/>
            <a:ext cx="8889320" cy="68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815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3E846A7-035E-4C7B-957D-1BBC1082E5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4850"/>
          <a:stretch/>
        </p:blipFill>
        <p:spPr>
          <a:xfrm>
            <a:off x="197768" y="8710"/>
            <a:ext cx="8748464" cy="68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75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Mapování sítí spolupráce - Výstupy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Významná oblast zdravotních technologií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Vazby mezi doménami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Regionální vazby</a:t>
            </a:r>
          </a:p>
          <a:p>
            <a:pPr algn="l"/>
            <a:endParaRPr lang="cs-CZ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Minimum firem do 10 let od založení</a:t>
            </a:r>
          </a:p>
          <a:p>
            <a:pPr algn="l"/>
            <a:endParaRPr lang="cs-CZ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/>
              <a:t>Převažující velké firmy</a:t>
            </a:r>
          </a:p>
          <a:p>
            <a:pPr algn="l"/>
            <a:endParaRPr lang="cs-CZ"/>
          </a:p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325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505433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sz="1600" b="1" dirty="0"/>
              <a:t>USN č. 6/3/2021 </a:t>
            </a:r>
            <a:endParaRPr lang="cs-CZ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Rada pro výzkum, vývoj a inovace  Libereckého  kraje po projednání </a:t>
            </a:r>
            <a:endParaRPr lang="cs-CZ" altLang="cs-CZ" b="1" dirty="0"/>
          </a:p>
          <a:p>
            <a:pPr marL="0" indent="0" eaLnBrk="1" hangingPunct="1">
              <a:buFontTx/>
              <a:buNone/>
              <a:defRPr/>
            </a:pPr>
            <a:r>
              <a:rPr lang="cs-CZ" altLang="cs-CZ" b="1" dirty="0"/>
              <a:t>bere na vědomí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Zprávu  o  Mapování sítí spolupráce subjektů působících v Libereckém kraji ve výzkumu a inovacích ve vztahu k doménám specializace a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dirty="0"/>
              <a:t>Výsledky Studie klastrového potenciálu v Libereckém kraji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 dirty="0"/>
          </a:p>
        </p:txBody>
      </p:sp>
      <p:pic>
        <p:nvPicPr>
          <p:cNvPr id="22532" name="Obrázek 3">
            <a:extLst>
              <a:ext uri="{FF2B5EF4-FFF2-40B4-BE49-F238E27FC236}">
                <a16:creationId xmlns:a16="http://schemas.microsoft.com/office/drawing/2014/main" id="{32AA4003-9D17-416D-BE2B-5E01621F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916613"/>
            <a:ext cx="635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37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liberecky_kraj_smart_akcelerator_ppt_sablona_4-3_mustr-1">
            <a:extLst>
              <a:ext uri="{FF2B5EF4-FFF2-40B4-BE49-F238E27FC236}">
                <a16:creationId xmlns:a16="http://schemas.microsoft.com/office/drawing/2014/main" id="{1C2B7882-E8FF-451B-B7E2-B276FB6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Obdélník 1">
            <a:extLst>
              <a:ext uri="{FF2B5EF4-FFF2-40B4-BE49-F238E27FC236}">
                <a16:creationId xmlns:a16="http://schemas.microsoft.com/office/drawing/2014/main" id="{6F2C10A1-D95A-4F49-AED8-CC1C15C1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9. Různé 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0420" name="Obrázek 1">
            <a:extLst>
              <a:ext uri="{FF2B5EF4-FFF2-40B4-BE49-F238E27FC236}">
                <a16:creationId xmlns:a16="http://schemas.microsoft.com/office/drawing/2014/main" id="{95834F33-F8A7-4CF6-82BB-D13FDDA9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liberecky_kraj_smart_akcelerator_ppt_sablona_4-3_mustr-1">
            <a:extLst>
              <a:ext uri="{FF2B5EF4-FFF2-40B4-BE49-F238E27FC236}">
                <a16:creationId xmlns:a16="http://schemas.microsoft.com/office/drawing/2014/main" id="{3C9910B8-3353-4537-9CED-BA6458CD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0BA770E0-2CEA-4775-A26E-CB75F75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Děkujeme za pozornost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65540" name="Obrázek 1">
            <a:extLst>
              <a:ext uri="{FF2B5EF4-FFF2-40B4-BE49-F238E27FC236}">
                <a16:creationId xmlns:a16="http://schemas.microsoft.com/office/drawing/2014/main" id="{2E901658-194F-4045-AC2D-8FBC5884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7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3. </a:t>
            </a:r>
            <a:r>
              <a:rPr lang="cs-CZ" altLang="cs-CZ" sz="2800">
                <a:solidFill>
                  <a:schemeClr val="bg1"/>
                </a:solidFill>
              </a:rPr>
              <a:t>Asistenční vouchery Libereckého kraje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 žádosti 2021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Vladimír Pachl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Zuzana Antlová </a:t>
            </a:r>
          </a:p>
        </p:txBody>
      </p:sp>
    </p:spTree>
    <p:extLst>
      <p:ext uri="{BB962C8B-B14F-4D97-AF65-F5344CB8AC3E}">
        <p14:creationId xmlns:p14="http://schemas.microsoft.com/office/powerpoint/2010/main" val="3344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C8ECB2-49A9-4D5F-A702-916F0ACC6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6851650" cy="1008062"/>
          </a:xfrm>
        </p:spPr>
        <p:txBody>
          <a:bodyPr/>
          <a:lstStyle/>
          <a:p>
            <a:pPr algn="r" eaLnBrk="1" hangingPunct="1"/>
            <a:r>
              <a:rPr lang="cs-CZ" altLang="cs-CZ" sz="2400"/>
              <a:t>Asistenční vouchery – krátké shrnutí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3934289-2BA7-4551-9BFE-300DF12E5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465637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cs-CZ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/>
          </a:p>
          <a:p>
            <a:pPr marL="0" indent="0" eaLnBrk="1" hangingPunct="1">
              <a:buFontTx/>
              <a:buNone/>
              <a:defRPr/>
            </a:pPr>
            <a:endParaRPr lang="cs-CZ" alt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9577B4A-128C-472B-A13A-3AFCE331F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15080"/>
              </p:ext>
            </p:extLst>
          </p:nvPr>
        </p:nvGraphicFramePr>
        <p:xfrm>
          <a:off x="457200" y="1484313"/>
          <a:ext cx="8229600" cy="410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66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Účel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marL="0" lvl="0" indent="-285750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AutoNum type="alphaLcParenR"/>
                      </a:pPr>
                      <a:r>
                        <a:rPr lang="cs-CZ" altLang="cs-CZ" sz="1400"/>
                        <a:t>příprava žádostí do operačních programů (programové financování)</a:t>
                      </a:r>
                    </a:p>
                    <a:p>
                      <a:pPr marL="0" lvl="0" indent="-285750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AutoNum type="alphaLcParenR"/>
                      </a:pPr>
                      <a:r>
                        <a:rPr lang="cs-CZ" altLang="cs-CZ" sz="1400"/>
                        <a:t>realizace projektu z vlastních zdrojů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62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Příjem žádostí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27. 6. 2020 – 31. 1. 2022</a:t>
                      </a:r>
                      <a:endParaRPr lang="cs-CZ" sz="1400" b="1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13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Alokace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chemeClr val="dk1"/>
                          </a:solidFill>
                        </a:rPr>
                        <a:t>1.500.000 Kč</a:t>
                      </a:r>
                      <a:endParaRPr lang="cs-CZ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Max. výše dotace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Min. výše dotace</a:t>
                      </a:r>
                    </a:p>
                    <a:p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kern="1200">
                          <a:solidFill>
                            <a:schemeClr val="dk1"/>
                          </a:solidFill>
                        </a:rPr>
                        <a:t>300.000 Kč</a:t>
                      </a:r>
                    </a:p>
                    <a:p>
                      <a:pPr algn="just"/>
                      <a:r>
                        <a:rPr lang="cs-CZ" sz="1400" kern="1200">
                          <a:solidFill>
                            <a:schemeClr val="dk1"/>
                          </a:solidFill>
                        </a:rPr>
                        <a:t>100.000 Kč</a:t>
                      </a:r>
                      <a:endParaRPr lang="cs-CZ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Spolufinancování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15 % (zaplatíme 85 %)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956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 nákladů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err="1"/>
                        <a:t>Neinvestice</a:t>
                      </a:r>
                      <a:r>
                        <a:rPr lang="cs-CZ" sz="1400"/>
                        <a:t> </a:t>
                      </a:r>
                    </a:p>
                    <a:p>
                      <a:r>
                        <a:rPr lang="cs-CZ" sz="1400"/>
                        <a:t>osobní náklady (odborné pozice), služby (překlad, studie proveditelnosti apod.), zahraniční cesty, per </a:t>
                      </a:r>
                      <a:r>
                        <a:rPr lang="cs-CZ" sz="1400" err="1"/>
                        <a:t>diems</a:t>
                      </a:r>
                      <a:endParaRPr lang="cs-CZ" sz="140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65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Projekty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3 schválené / 3 ke schválení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206996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3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DB8A38-D255-4517-981F-E7E6DC2E7C4D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404813"/>
            <a:ext cx="7210425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/>
              <a:t>Hodnotící kritéria</a:t>
            </a:r>
            <a:br>
              <a:rPr lang="cs-CZ" altLang="cs-CZ" sz="2000" kern="0"/>
            </a:br>
            <a:br>
              <a:rPr lang="cs-CZ" altLang="cs-CZ" sz="2000" kern="0"/>
            </a:br>
            <a:br>
              <a:rPr lang="cs-CZ" altLang="cs-CZ" sz="2000" kern="0"/>
            </a:br>
            <a:br>
              <a:rPr lang="cs-CZ" altLang="cs-CZ" sz="2000" kern="0"/>
            </a:br>
            <a:endParaRPr lang="cs-CZ" altLang="cs-CZ" sz="2000" kern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01B751A-3218-41F5-9F09-FE9ACA8D6D66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484313"/>
          <a:ext cx="7848674" cy="3241600"/>
        </p:xfrm>
        <a:graphic>
          <a:graphicData uri="http://schemas.openxmlformats.org/drawingml/2006/table">
            <a:tbl>
              <a:tblPr/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kritéria – hodnocení kvality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Bodová škála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K1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projektovém záměru je dostatečně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popsán</a:t>
                      </a: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problém</a:t>
                      </a: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 body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K2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projektovém záměru jsou srozumitelně a výstižně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popsány cíle</a:t>
                      </a: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 body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K3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projektovém záměru je dostatečně popsán přínos pro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cílové skupiny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 body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K4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 projektovém záměru jsou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aktivity relevantní </a:t>
                      </a: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vzájemně provázané</a:t>
                      </a:r>
                      <a:endParaRPr kumimoji="0" lang="cs-CZ" altLang="cs-CZ" sz="1400" b="1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 body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K5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Žadatel má schopnost projektový záměr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realizovat</a:t>
                      </a: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 body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K6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Projektový záměr </a:t>
                      </a:r>
                      <a:r>
                        <a:rPr kumimoji="0" lang="cs-CZ" altLang="cs-CZ" sz="1400" b="1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posiluje spolupráci </a:t>
                      </a:r>
                      <a:r>
                        <a:rPr kumimoji="0" lang="cs-CZ" altLang="cs-CZ" sz="14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mezi subjekty</a:t>
                      </a: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0 - 3 body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8E741B3-9442-4ECE-9A5E-2E94D63E5B00}"/>
              </a:ext>
            </a:extLst>
          </p:cNvPr>
          <p:cNvSpPr txBox="1">
            <a:spLocks/>
          </p:cNvSpPr>
          <p:nvPr/>
        </p:nvSpPr>
        <p:spPr>
          <a:xfrm>
            <a:off x="457200" y="5013251"/>
            <a:ext cx="8229600" cy="7200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cs-CZ" altLang="cs-CZ" sz="1600" kern="0"/>
              <a:t>Všechna hodnocení budou sečtena. Průměr hodnocení projektu na jednoho nositele musí dosáhnout alespoň </a:t>
            </a:r>
            <a:r>
              <a:rPr lang="cs-CZ" altLang="cs-CZ" sz="1600" kern="0">
                <a:solidFill>
                  <a:srgbClr val="FF0000"/>
                </a:solidFill>
              </a:rPr>
              <a:t>10 bodů. </a:t>
            </a:r>
          </a:p>
        </p:txBody>
      </p:sp>
    </p:spTree>
    <p:extLst>
      <p:ext uri="{BB962C8B-B14F-4D97-AF65-F5344CB8AC3E}">
        <p14:creationId xmlns:p14="http://schemas.microsoft.com/office/powerpoint/2010/main" val="415151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31D396-7105-4C15-9239-A203D29E8B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/>
            </a:br>
            <a:br>
              <a:rPr lang="cs-CZ" altLang="cs-CZ"/>
            </a:br>
            <a:r>
              <a:rPr lang="cs-CZ" altLang="cs-CZ"/>
              <a:t>Asistenční voucher Tul - Networking</a:t>
            </a:r>
            <a:br>
              <a:rPr lang="cs-CZ" altLang="cs-CZ" sz="2400"/>
            </a:br>
            <a:br>
              <a:rPr lang="cs-CZ" altLang="cs-CZ"/>
            </a:b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6430C4-5BB6-43BF-8368-2413A71C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89867"/>
              </p:ext>
            </p:extLst>
          </p:nvPr>
        </p:nvGraphicFramePr>
        <p:xfrm>
          <a:off x="457200" y="1484313"/>
          <a:ext cx="8229600" cy="390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Nositel</a:t>
                      </a:r>
                    </a:p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Partner/partneři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Technická univerzita v Liberci</a:t>
                      </a:r>
                    </a:p>
                    <a:p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Rheinisch-Westfälische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Technische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Hochschule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Aacen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(Německo) University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Padua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(Itálie), University Grenoble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Alpes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(Francie) Alexander Dubček University </a:t>
                      </a:r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Trenčín (Slovensko)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r>
                        <a:rPr lang="cs-CZ" sz="1400"/>
                        <a:t>Název projektu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Networking v oblasti materiálů a technologií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r>
                        <a:rPr lang="cs-CZ" sz="1400"/>
                        <a:t>Období realizace projektu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– 2025 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Cíl projektu</a:t>
                      </a:r>
                    </a:p>
                    <a:p>
                      <a:endParaRPr lang="cs-CZ" sz="140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Vytvoření mezinárodních sítí pro podporu spolupráce v rámci mezinárodních projektů, společných odborných publikací, výměny a stází akademických pracovníků a obecně spolupráce ve vědě a výzkumu v oblastech průmyslu a výzkumu spojených s krajem. Jedná se o principy moderních technologií výroby skla (3D tisk, mikrotavení), výroba nanovláken (vývoj nových technologií a materiál), studium kavitačních procesů v návaznosti na materiály.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38">
                <a:tc>
                  <a:txBody>
                    <a:bodyPr/>
                    <a:lstStyle/>
                    <a:p>
                      <a:r>
                        <a:rPr lang="cs-CZ" sz="1400"/>
                        <a:t>Financování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Horizon </a:t>
                      </a:r>
                      <a:r>
                        <a:rPr lang="cs-CZ" sz="1400" err="1"/>
                        <a:t>Europe</a:t>
                      </a:r>
                      <a:r>
                        <a:rPr lang="cs-CZ" sz="1400"/>
                        <a:t> – </a:t>
                      </a:r>
                      <a:r>
                        <a:rPr lang="cs-CZ" sz="1400" err="1"/>
                        <a:t>Twinning</a:t>
                      </a:r>
                      <a:endParaRPr lang="cs-CZ" sz="14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20,4 mil. Kč / asistenční voucher </a:t>
                      </a:r>
                      <a:r>
                        <a:rPr lang="cs-CZ" sz="1400" b="1"/>
                        <a:t>170.000 Kč</a:t>
                      </a:r>
                    </a:p>
                    <a:p>
                      <a:endParaRPr lang="cs-CZ" sz="1400"/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03F05F1-BF1E-4173-AFCF-181C2E49DE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31D396-7105-4C15-9239-A203D29E8B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557213"/>
            <a:ext cx="7129487" cy="784225"/>
          </a:xfrm>
        </p:spPr>
        <p:txBody>
          <a:bodyPr/>
          <a:lstStyle/>
          <a:p>
            <a:pPr algn="r" eaLnBrk="1" hangingPunct="1"/>
            <a:br>
              <a:rPr lang="cs-CZ" altLang="cs-CZ"/>
            </a:br>
            <a:br>
              <a:rPr lang="cs-CZ" altLang="cs-CZ"/>
            </a:br>
            <a:r>
              <a:rPr lang="cs-CZ" altLang="cs-CZ"/>
              <a:t>Asistenční voucher Tul (</a:t>
            </a:r>
            <a:r>
              <a:rPr lang="cs-CZ" altLang="cs-CZ" err="1"/>
              <a:t>CxI</a:t>
            </a:r>
            <a:r>
              <a:rPr lang="cs-CZ" altLang="cs-CZ"/>
              <a:t>) – </a:t>
            </a:r>
            <a:r>
              <a:rPr lang="cs-CZ" altLang="cs-CZ" err="1"/>
              <a:t>Int</a:t>
            </a:r>
            <a:r>
              <a:rPr lang="cs-CZ" altLang="cs-CZ"/>
              <a:t>. materiály</a:t>
            </a:r>
            <a:br>
              <a:rPr lang="cs-CZ" altLang="cs-CZ" sz="2400"/>
            </a:br>
            <a:br>
              <a:rPr lang="cs-CZ" altLang="cs-CZ"/>
            </a:b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6430C4-5BB6-43BF-8368-2413A71C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32181"/>
              </p:ext>
            </p:extLst>
          </p:nvPr>
        </p:nvGraphicFramePr>
        <p:xfrm>
          <a:off x="457200" y="1484313"/>
          <a:ext cx="8229600" cy="324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Nositel</a:t>
                      </a:r>
                    </a:p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Partner/partneři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Technická univerzita v Liberci</a:t>
                      </a:r>
                    </a:p>
                    <a:p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Fraunhofer-Gesellschaft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(Německo)</a:t>
                      </a:r>
                    </a:p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Norská universita vědy a technologie (Norsko)</a:t>
                      </a:r>
                    </a:p>
                    <a:p>
                      <a:r>
                        <a:rPr lang="cs-CZ" sz="1400" err="1">
                          <a:solidFill>
                            <a:schemeClr val="tx1"/>
                          </a:solidFill>
                        </a:rPr>
                        <a:t>Luleå</a:t>
                      </a:r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 Technická universita (Švédsko)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r>
                        <a:rPr lang="cs-CZ" sz="1400"/>
                        <a:t>Název projektu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 b="1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Inteligentní materiály a ekologická výroba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6">
                <a:tc>
                  <a:txBody>
                    <a:bodyPr/>
                    <a:lstStyle/>
                    <a:p>
                      <a:r>
                        <a:rPr lang="cs-CZ" sz="1400"/>
                        <a:t>Období realizace projektu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– 2025 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Cíl projektu</a:t>
                      </a:r>
                    </a:p>
                    <a:p>
                      <a:endParaRPr lang="cs-CZ" sz="1400"/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Významně podpořit vědeckou excelenci a inovační kapacitu </a:t>
                      </a:r>
                      <a:r>
                        <a:rPr lang="cs-CZ" sz="1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CxI</a:t>
                      </a: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TUL v oblasti udržitelných inteligentních materiálů a technologií prostřednictvím partnerství s předními zahraničními výzkumnými organizacemi z Norska, Německa a Švédska.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938">
                <a:tc>
                  <a:txBody>
                    <a:bodyPr/>
                    <a:lstStyle/>
                    <a:p>
                      <a:r>
                        <a:rPr lang="cs-CZ" sz="1400"/>
                        <a:t>Financování</a:t>
                      </a:r>
                    </a:p>
                  </a:txBody>
                  <a:tcPr marL="91449" marR="91449" marT="45704" marB="45704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Horizon </a:t>
                      </a:r>
                      <a:r>
                        <a:rPr lang="cs-CZ" sz="1400" err="1"/>
                        <a:t>Europe</a:t>
                      </a:r>
                      <a:r>
                        <a:rPr lang="cs-CZ" sz="1400"/>
                        <a:t> – </a:t>
                      </a:r>
                      <a:r>
                        <a:rPr lang="cs-CZ" sz="1400" err="1"/>
                        <a:t>Twinning</a:t>
                      </a:r>
                      <a:endParaRPr lang="cs-CZ" sz="14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/>
                        <a:t>38,3 mil. Kč / asistenční voucher </a:t>
                      </a:r>
                      <a:r>
                        <a:rPr lang="cs-CZ" sz="1400" b="1"/>
                        <a:t>214.315,60 Kč</a:t>
                      </a:r>
                    </a:p>
                    <a:p>
                      <a:endParaRPr lang="cs-CZ" sz="1400"/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03F05F1-BF1E-4173-AFCF-181C2E49DE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7280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ABF6FF054674DAB71197542992782" ma:contentTypeVersion="11" ma:contentTypeDescription="Vytvoří nový dokument" ma:contentTypeScope="" ma:versionID="48fbd3b5d95600b54fe6aa5c37ac32c3">
  <xsd:schema xmlns:xsd="http://www.w3.org/2001/XMLSchema" xmlns:xs="http://www.w3.org/2001/XMLSchema" xmlns:p="http://schemas.microsoft.com/office/2006/metadata/properties" xmlns:ns2="050926a8-9408-4285-868e-127d9b0cf5e5" targetNamespace="http://schemas.microsoft.com/office/2006/metadata/properties" ma:root="true" ma:fieldsID="68efee6a92326173d1aac451b7648fe6" ns2:_="">
    <xsd:import namespace="050926a8-9408-4285-868e-127d9b0cf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26a8-9408-4285-868e-127d9b0cf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9300F6-A476-4940-BB4E-231A453BD64E}"/>
</file>

<file path=customXml/itemProps2.xml><?xml version="1.0" encoding="utf-8"?>
<ds:datastoreItem xmlns:ds="http://schemas.openxmlformats.org/officeDocument/2006/customXml" ds:itemID="{CFD54FEF-186E-4F67-AFF5-9D3969BBB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23997-BB4E-42C2-9957-3C85EF7C6DF0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2646</Words>
  <Application>Microsoft Office PowerPoint</Application>
  <PresentationFormat>Předvádění na obrazovce (4:3)</PresentationFormat>
  <Paragraphs>541</Paragraphs>
  <Slides>45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Arial Narrow</vt:lpstr>
      <vt:lpstr>Calibri</vt:lpstr>
      <vt:lpstr>Times New Roman</vt:lpstr>
      <vt:lpstr>Wingdings</vt:lpstr>
      <vt:lpstr>Výchozí návrh</vt:lpstr>
      <vt:lpstr>Prezentace aplikace PowerPoint</vt:lpstr>
      <vt:lpstr>Program dnešního jednání </vt:lpstr>
      <vt:lpstr>Prezentace aplikace PowerPoint</vt:lpstr>
      <vt:lpstr>Plnění úkolů ze 17. jednání RVVI </vt:lpstr>
      <vt:lpstr>Prezentace aplikace PowerPoint</vt:lpstr>
      <vt:lpstr>Asistenční vouchery – krátké shrnutí</vt:lpstr>
      <vt:lpstr>Prezentace aplikace PowerPoint</vt:lpstr>
      <vt:lpstr>  Asistenční voucher Tul - Networking  </vt:lpstr>
      <vt:lpstr>  Asistenční voucher Tul (CxI) – Int. materiály  </vt:lpstr>
      <vt:lpstr>  Asistenční voucher Tul (CxI) - Water  </vt:lpstr>
      <vt:lpstr>Usnesení </vt:lpstr>
      <vt:lpstr>Prezentace aplikace PowerPoint</vt:lpstr>
      <vt:lpstr>Regionální inovační program 2022</vt:lpstr>
      <vt:lpstr>  RIP 2022 – DT2 startovací vouchery  </vt:lpstr>
      <vt:lpstr>  RIP 2022 – Důležité termíny  </vt:lpstr>
      <vt:lpstr>Novinky v programu - technické náležitosti</vt:lpstr>
      <vt:lpstr>Usnesení </vt:lpstr>
      <vt:lpstr>Prezentace aplikace PowerPoint</vt:lpstr>
      <vt:lpstr> Projekt navrhovaný do Akčního plánu RIS3  </vt:lpstr>
      <vt:lpstr> Aktuálně zařazované projekty </vt:lpstr>
      <vt:lpstr> Souhrnné hodnoty Akčního plánu RIS3 2021</vt:lpstr>
      <vt:lpstr>Usnesení </vt:lpstr>
      <vt:lpstr>Prezentace aplikace PowerPoint</vt:lpstr>
      <vt:lpstr>Zpráva o vyhodnocení strategických intervencí 2020 - 2021</vt:lpstr>
      <vt:lpstr>Lipo.ink  -  výsledky za rok 2021</vt:lpstr>
      <vt:lpstr>Zpráva o vyhodnocení strategických intervencí </vt:lpstr>
      <vt:lpstr>Zpráva o vyhodnocení strategických intervencí  </vt:lpstr>
      <vt:lpstr>Usnesení </vt:lpstr>
      <vt:lpstr>Prezentace aplikace PowerPoint</vt:lpstr>
      <vt:lpstr>Prezentace aplikace PowerPoint</vt:lpstr>
      <vt:lpstr>Prezentace aplikace PowerPoint</vt:lpstr>
      <vt:lpstr>Prezentace aplikace PowerPoint</vt:lpstr>
      <vt:lpstr> Projektový záměr  Digitální inovační hub v Libereckém kraji    </vt:lpstr>
      <vt:lpstr> Výzva – Smart Akcelerátor Libereckého kraje III</vt:lpstr>
      <vt:lpstr>Prezentace aplikace PowerPoint</vt:lpstr>
      <vt:lpstr> Mapování sítí spolupráce - Metodika</vt:lpstr>
      <vt:lpstr> Mapování sítí spolupráce</vt:lpstr>
      <vt:lpstr> Mapování sítí spolupráce - Výstupy</vt:lpstr>
      <vt:lpstr>Prezentace aplikace PowerPoint</vt:lpstr>
      <vt:lpstr>Prezentace aplikace PowerPoint</vt:lpstr>
      <vt:lpstr>Prezentace aplikace PowerPoint</vt:lpstr>
      <vt:lpstr> Mapování sítí spolupráce - Výstupy</vt:lpstr>
      <vt:lpstr>Usnesení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Ota</dc:creator>
  <cp:lastModifiedBy>Pachl Vladimír</cp:lastModifiedBy>
  <cp:revision>3</cp:revision>
  <cp:lastPrinted>2021-08-30T14:05:14Z</cp:lastPrinted>
  <dcterms:created xsi:type="dcterms:W3CDTF">2017-08-27T06:44:57Z</dcterms:created>
  <dcterms:modified xsi:type="dcterms:W3CDTF">2021-12-01T14:29:28Z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0x010100DF2ABF6FF054674DAB71197542992782</vt:lpwstr>
  </property>
</Properties>
</file>