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35"/>
  </p:notesMasterIdLst>
  <p:handoutMasterIdLst>
    <p:handoutMasterId r:id="rId36"/>
  </p:handoutMasterIdLst>
  <p:sldIdLst>
    <p:sldId id="256" r:id="rId5"/>
    <p:sldId id="312" r:id="rId6"/>
    <p:sldId id="313" r:id="rId7"/>
    <p:sldId id="633" r:id="rId8"/>
    <p:sldId id="728" r:id="rId9"/>
    <p:sldId id="730" r:id="rId10"/>
    <p:sldId id="731" r:id="rId11"/>
    <p:sldId id="732" r:id="rId12"/>
    <p:sldId id="733" r:id="rId13"/>
    <p:sldId id="673" r:id="rId14"/>
    <p:sldId id="724" r:id="rId15"/>
    <p:sldId id="700" r:id="rId16"/>
    <p:sldId id="701" r:id="rId17"/>
    <p:sldId id="739" r:id="rId18"/>
    <p:sldId id="584" r:id="rId19"/>
    <p:sldId id="667" r:id="rId20"/>
    <p:sldId id="734" r:id="rId21"/>
    <p:sldId id="735" r:id="rId22"/>
    <p:sldId id="736" r:id="rId23"/>
    <p:sldId id="737" r:id="rId24"/>
    <p:sldId id="738" r:id="rId25"/>
    <p:sldId id="708" r:id="rId26"/>
    <p:sldId id="631" r:id="rId27"/>
    <p:sldId id="740" r:id="rId28"/>
    <p:sldId id="741" r:id="rId29"/>
    <p:sldId id="742" r:id="rId30"/>
    <p:sldId id="743" r:id="rId31"/>
    <p:sldId id="744" r:id="rId32"/>
    <p:sldId id="632" r:id="rId33"/>
    <p:sldId id="698" r:id="rId34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25CBE"/>
    <a:srgbClr val="00A1DA"/>
    <a:srgbClr val="78B832"/>
    <a:srgbClr val="F4B6B6"/>
    <a:srgbClr val="FF99FF"/>
    <a:srgbClr val="F5F5F5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FAC0D9-161F-42C0-919E-D26D10023242}" v="1" vWet="3" dt="2022-05-25T13:31:30.315"/>
    <p1510:client id="{E6626C2F-13D2-4763-B696-CC7AE3A1821E}" v="14" dt="2022-05-25T13:38:56.893"/>
    <p1510:client id="{EF94AD6E-B944-C18E-825F-30169A6E1F64}" v="23" dt="2022-05-25T12:45:33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72AA34-6758-42EE-A69C-8E87D8359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6A6D8F-1D65-468A-94AB-229339863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5E7CB-8FD0-42BE-BE63-E3A4117E9F0D}" type="datetimeFigureOut">
              <a:rPr lang="cs-CZ"/>
              <a:pPr>
                <a:defRPr/>
              </a:pPr>
              <a:t>29.05.2022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FFDA00-4196-4762-93F3-677683EC60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3CB695-9A7B-4122-B2A6-374D54663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63C424-4EAB-4DDB-AE2D-B2A1D68A67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016913-32F8-4189-80BB-6A321437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71E683-7B27-453B-B10D-46D5207CC6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6A9770-975B-4B35-8BD7-9DF88ECFDE53}" type="datetimeFigureOut">
              <a:rPr lang="cs-CZ"/>
              <a:pPr>
                <a:defRPr/>
              </a:pPr>
              <a:t>29.05.2022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22E2692-2191-40BD-B6B0-69416220C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0F6365-0D7E-4F5E-9313-F4AA4E4B8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BA24F-A773-476E-8D69-22E4CC567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D49D1B-E804-434E-A691-D60902E0C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0537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0D96B-4DA6-4134-AD0C-3CB084F6C8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5F0F4BCB-AD08-4773-8571-E713896D2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0B59AB5F-CEB2-4956-9AD0-D475A4C4D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982664A7-85BD-401D-A202-9F0955982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D473F7-6118-40E2-B0FA-72C45E06126A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C76B80A4-173D-4484-9684-51AAAEE47A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04D9673F-CC5B-4DDE-94CA-D74126378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62414341-4240-496A-9E94-686C0A050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87A9B0-1151-472A-B75E-02FF087B5425}" type="slidenum">
              <a:rPr lang="cs-CZ" altLang="cs-CZ" smtClean="0">
                <a:solidFill>
                  <a:srgbClr val="000000"/>
                </a:solidFill>
              </a:rPr>
              <a:pPr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23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32BCD91E-9547-4A36-A3F3-2EDFAEDF5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0BA74C00-7649-4D9B-82A1-EAE20382E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06F54440-B4B6-479F-98A0-0B55333240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8987D73-0782-45A6-9634-2B2BDE11D897}" type="slidenum">
              <a:rPr lang="cs-CZ" altLang="cs-CZ" smtClean="0">
                <a:solidFill>
                  <a:srgbClr val="000000"/>
                </a:solidFill>
              </a:rPr>
              <a:pPr/>
              <a:t>29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30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E7682A09-0B49-4006-ABE7-58D5433E4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A228B79-40B2-4865-B0D2-711D4B0D6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31421151-2078-4D3B-8152-AEB27DC10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853BF-E48C-4794-B884-75EB40DB128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F7C985D5-425F-4EF1-AEC4-A3F041D1A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7FBFE6E2-FB2C-4A2A-AAB3-D94D71AE8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08C96657-85A1-4ECB-BA7A-1CD3C504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02606-EB18-4400-A01B-F919AFAF11AE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6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6AF9E68F-8E44-42F0-95EB-D364720E26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544A7EAD-5223-42A9-92AE-3681D7A70F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58CD80D8-E056-4227-A2AC-6570E347A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592F03-AC1F-4C07-91A3-EC77C16EF2C4}" type="slidenum">
              <a:rPr lang="cs-CZ" altLang="cs-CZ" smtClean="0">
                <a:solidFill>
                  <a:srgbClr val="000000"/>
                </a:solidFill>
              </a:rPr>
              <a:pPr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8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1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6BB41C00-722D-4F7D-B1C8-804765A4E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DCAE6040-3DE8-4E66-8A83-F7824FE39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1198841C-D16A-4536-A019-F5427B0FF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D914CA-C054-4456-9DB4-18D59001B265}" type="slidenum">
              <a:rPr lang="cs-CZ" altLang="cs-CZ" smtClean="0">
                <a:solidFill>
                  <a:srgbClr val="000000"/>
                </a:solidFill>
              </a:rPr>
              <a:pPr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9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33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97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484313"/>
            <a:ext cx="2057400" cy="41767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19800" cy="41767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533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9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75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2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1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06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964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392ED9B5-4BD6-46E9-8296-14558BE1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63362159-F486-4D2E-BB74-2F7C9E88C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68638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DED38921-8B45-41C1-BAF1-4A626B19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021388"/>
            <a:ext cx="442912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BF23790-E0AE-48E4-9408-559984C0B613}" type="slidenum">
              <a:rPr lang="cs-CZ" altLang="cs-CZ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cs-CZ" altLang="cs-CZ" sz="1200" b="1">
              <a:solidFill>
                <a:schemeClr val="bg1"/>
              </a:solidFill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F34613A8-F416-4260-973F-7FB695698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berecky_kraj_smart_akcelerator_ppt_sablona_4-3_mustr-1">
            <a:extLst>
              <a:ext uri="{FF2B5EF4-FFF2-40B4-BE49-F238E27FC236}">
                <a16:creationId xmlns:a16="http://schemas.microsoft.com/office/drawing/2014/main" id="{8BB69B3F-25E8-4A44-85BA-312AF40A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EE06E4D2-ACE3-4926-92BE-28D6F269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2388"/>
            <a:ext cx="75612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RADA PRO VÝZKUM, VÝVOJ A INOVACE      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V LIBERECKÉM KRAJI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  <a:latin typeface="Arial Narrow" panose="020B0606020202030204" pitchFamily="34" charset="0"/>
              </a:rPr>
              <a:t>19. jednání, 26. května   2022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FFABD8B-6C1F-4909-A056-238A6A32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919788"/>
            <a:ext cx="7561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DENSO </a:t>
            </a:r>
            <a:r>
              <a:rPr lang="cs-CZ" altLang="cs-CZ" sz="2400" err="1">
                <a:solidFill>
                  <a:schemeClr val="bg1"/>
                </a:solidFill>
                <a:latin typeface="Arial Narrow" panose="020B0606020202030204" pitchFamily="34" charset="0"/>
              </a:rPr>
              <a:t>Manufacturing</a:t>
            </a: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 Czech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4101" name="Obrázek 1">
            <a:extLst>
              <a:ext uri="{FF2B5EF4-FFF2-40B4-BE49-F238E27FC236}">
                <a16:creationId xmlns:a16="http://schemas.microsoft.com/office/drawing/2014/main" id="{4340580A-34D5-4176-8C4C-8FDE0452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6. Regionální inovační program Libereckého kraje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Výzva  2022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Vladimír Pachl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231D396-7105-4C15-9239-A203D29E8B0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557213"/>
            <a:ext cx="6769100" cy="784225"/>
          </a:xfrm>
        </p:spPr>
        <p:txBody>
          <a:bodyPr/>
          <a:lstStyle/>
          <a:p>
            <a:pPr algn="r" eaLnBrk="1" hangingPunct="1"/>
            <a:br>
              <a:rPr lang="cs-CZ" altLang="cs-CZ"/>
            </a:br>
            <a:br>
              <a:rPr lang="cs-CZ" altLang="cs-CZ"/>
            </a:br>
            <a:r>
              <a:rPr lang="cs-CZ" altLang="cs-CZ"/>
              <a:t>RIP 2022 – Důležité termíny</a:t>
            </a:r>
            <a:br>
              <a:rPr lang="cs-CZ" altLang="cs-CZ" sz="2400"/>
            </a:br>
            <a:br>
              <a:rPr lang="cs-CZ" altLang="cs-CZ"/>
            </a:br>
            <a:endParaRPr lang="cs-CZ" alt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A86430C4-5BB6-43BF-8368-2413A71C9307}"/>
              </a:ext>
            </a:extLst>
          </p:cNvPr>
          <p:cNvGraphicFramePr>
            <a:graphicFrameLocks noGrp="1"/>
          </p:cNvGraphicFramePr>
          <p:nvPr/>
        </p:nvGraphicFramePr>
        <p:xfrm>
          <a:off x="611187" y="1628775"/>
          <a:ext cx="8219256" cy="392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78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Den zveřejnění programu:</a:t>
                      </a:r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1.4.2022</a:t>
                      </a:r>
                    </a:p>
                  </a:txBody>
                  <a:tcPr marL="91449" marR="91449" marT="45704" marB="4570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/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Lhůta pro podání žádosti:</a:t>
                      </a:r>
                    </a:p>
                  </a:txBody>
                  <a:tcPr marL="91449" marR="91449" marT="45704" marB="45704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1.5.2022 – 15.6.2022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Kontrola administrativního souladu žádostí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6-7/2022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Hodnocení a návrh na přidělení podpory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7-8/2022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Projednání návrhu RK/ Schválení návrhu ZK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cs-CZ" sz="1600" b="1" kern="120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9/2022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227724969"/>
                  </a:ext>
                </a:extLst>
              </a:tr>
              <a:tr h="6537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cs-CZ" sz="16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Realizace projektů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1.5.2022 – 31.12.2023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val="2198166222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903F05F1-BF1E-4173-AFCF-181C2E49DE9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628775"/>
            <a:ext cx="8075613" cy="37449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endParaRPr lang="cs-CZ" altLang="cs-CZ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4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7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7. </a:t>
            </a:r>
            <a:r>
              <a:rPr lang="cs-CZ" altLang="cs-CZ" sz="2800">
                <a:solidFill>
                  <a:schemeClr val="bg1"/>
                </a:solidFill>
              </a:rPr>
              <a:t>Vyhodnocení výzvy Asistenčních voucherů Libereckého kraje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Vladimír Pachl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Zuzana Antlová </a:t>
            </a:r>
          </a:p>
        </p:txBody>
      </p:sp>
    </p:spTree>
    <p:extLst>
      <p:ext uri="{BB962C8B-B14F-4D97-AF65-F5344CB8AC3E}">
        <p14:creationId xmlns:p14="http://schemas.microsoft.com/office/powerpoint/2010/main" val="3344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7C8ECB2-49A9-4D5F-A702-916F0ACC6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404813"/>
            <a:ext cx="6851650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Asistenční vouchery – krátké shrnutí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3934289-2BA7-4551-9BFE-300DF12E5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465637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cs-CZ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/>
          </a:p>
          <a:p>
            <a:pPr marL="0" indent="0" eaLnBrk="1" hangingPunct="1">
              <a:buFontTx/>
              <a:buNone/>
              <a:defRPr/>
            </a:pPr>
            <a:endParaRPr lang="cs-CZ" altLang="cs-CZ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9577B4A-128C-472B-A13A-3AFCE331F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97461"/>
              </p:ext>
            </p:extLst>
          </p:nvPr>
        </p:nvGraphicFramePr>
        <p:xfrm>
          <a:off x="457200" y="1484313"/>
          <a:ext cx="8229600" cy="441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663">
                <a:tc>
                  <a:txBody>
                    <a:bodyPr/>
                    <a:lstStyle/>
                    <a:p>
                      <a:r>
                        <a:rPr lang="cs-CZ" sz="1400">
                          <a:solidFill>
                            <a:schemeClr val="tx1"/>
                          </a:solidFill>
                        </a:rPr>
                        <a:t>Účel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marL="0" lvl="0" indent="-28575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AutoNum type="alphaLcParenR"/>
                      </a:pPr>
                      <a:r>
                        <a:rPr lang="cs-CZ" altLang="cs-CZ" sz="1400"/>
                        <a:t>příprava žádostí do operačních programů (programové financování)</a:t>
                      </a:r>
                    </a:p>
                    <a:p>
                      <a:pPr marL="0" lvl="0" indent="-285750">
                        <a:lnSpc>
                          <a:spcPct val="150000"/>
                        </a:lnSpc>
                        <a:spcBef>
                          <a:spcPct val="0"/>
                        </a:spcBef>
                        <a:buFontTx/>
                        <a:buAutoNum type="alphaLcParenR"/>
                      </a:pPr>
                      <a:r>
                        <a:rPr lang="cs-CZ" altLang="cs-CZ" sz="1400"/>
                        <a:t>realizace projektu z vlastních zdrojů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062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Příjem žádostí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27. 6. 2020 – 31. 1. 2022</a:t>
                      </a:r>
                      <a:endParaRPr lang="cs-CZ" sz="1400" b="1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13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Alokace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kern="1200">
                          <a:solidFill>
                            <a:schemeClr val="dk1"/>
                          </a:solidFill>
                        </a:rPr>
                        <a:t>1.500.000 Kč</a:t>
                      </a: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Počet žádostí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Žadatelé</a:t>
                      </a:r>
                    </a:p>
                    <a:p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kern="1200" dirty="0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  <a:p>
                      <a:pPr algn="just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Krajská nemocnice Liberec,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Photon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Technology, Technická univerzita Liberec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964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</a:rPr>
                        <a:t>Spolufinancování</a:t>
                      </a:r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/>
                        <a:t>15 % (zaplatíme 85 %)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956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Typ nákladů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err="1"/>
                        <a:t>Neinvestice</a:t>
                      </a:r>
                      <a:r>
                        <a:rPr lang="cs-CZ" sz="1400"/>
                        <a:t> </a:t>
                      </a:r>
                    </a:p>
                    <a:p>
                      <a:r>
                        <a:rPr lang="cs-CZ" sz="1400"/>
                        <a:t>osobní náklady (odborné pozice), služby (překlad, studie proveditelnosti apod.), zahraniční cesty, per </a:t>
                      </a:r>
                      <a:r>
                        <a:rPr lang="cs-CZ" sz="1400" err="1"/>
                        <a:t>diems</a:t>
                      </a:r>
                      <a:endParaRPr lang="cs-CZ" sz="1400"/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965">
                <a:tc>
                  <a:txBody>
                    <a:bodyPr/>
                    <a:lstStyle/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Příprava proplacena </a:t>
                      </a:r>
                    </a:p>
                    <a:p>
                      <a:endParaRPr lang="cs-CZ" sz="1400" b="1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Zůstatek alokace </a:t>
                      </a:r>
                    </a:p>
                  </a:txBody>
                  <a:tcPr marL="91449" marR="91449" marT="45725" marB="45725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5 projektů,  u jednoho projektu čekáme na výsledek hodnocení</a:t>
                      </a:r>
                    </a:p>
                    <a:p>
                      <a:endParaRPr lang="cs-CZ" sz="1400" dirty="0"/>
                    </a:p>
                    <a:p>
                      <a:r>
                        <a:rPr lang="cs-CZ" sz="1400" dirty="0"/>
                        <a:t>400 000 Kč</a:t>
                      </a:r>
                    </a:p>
                  </a:txBody>
                  <a:tcPr marL="91449" marR="91449" marT="45725" marB="45725"/>
                </a:tc>
                <a:extLst>
                  <a:ext uri="{0D108BD9-81ED-4DB2-BD59-A6C34878D82A}">
                    <a16:rowId xmlns:a16="http://schemas.microsoft.com/office/drawing/2014/main" val="206996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3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0BC43-6661-48D1-396A-48A0D2DA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16" y="324465"/>
            <a:ext cx="7310284" cy="727587"/>
          </a:xfrm>
        </p:spPr>
        <p:txBody>
          <a:bodyPr/>
          <a:lstStyle/>
          <a:p>
            <a:pPr algn="ctr"/>
            <a:r>
              <a:rPr lang="cs-CZ" sz="2400"/>
              <a:t>Asistenční vouchery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C5972-0AE1-4F13-5B3A-303532B4B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356"/>
            <a:ext cx="8229600" cy="4333670"/>
          </a:xfrm>
        </p:spPr>
        <p:txBody>
          <a:bodyPr/>
          <a:lstStyle/>
          <a:p>
            <a:pPr algn="ctr"/>
            <a:endParaRPr lang="cs-CZ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hybridních technik při výrobě aditivních materiálů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Networking v oblasti materiálů a technologií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Inteligentní materiály a ekologická výroba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Posílení výzkumných a vývojových kapacit v oblasti pokročilých technologií čištění odpadních vod pro lepší budoucnost </a:t>
            </a:r>
            <a:endParaRPr lang="cs-CZ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centrum kompetence pro průmyslový 3D tisk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solidFill>
                  <a:srgbClr val="025CB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Přeshraniční spolupráce inovačních ekosystémů v oblasti adaptace na změnu klimatu v urbanizovaném prostředí      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91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liberecky_kraj_smart_akcelerator_ppt_sablona_4-3_mustr-1">
            <a:extLst>
              <a:ext uri="{FF2B5EF4-FFF2-40B4-BE49-F238E27FC236}">
                <a16:creationId xmlns:a16="http://schemas.microsoft.com/office/drawing/2014/main" id="{AF01E28E-1398-43AD-AD06-4362C08E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Obdélník 1">
            <a:extLst>
              <a:ext uri="{FF2B5EF4-FFF2-40B4-BE49-F238E27FC236}">
                <a16:creationId xmlns:a16="http://schemas.microsoft.com/office/drawing/2014/main" id="{F9BA70D6-A9C0-402A-B957-9BE9BFB1B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740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8. Informace o připravovaných projektech a aktivitách</a:t>
            </a:r>
          </a:p>
          <a:p>
            <a:pPr>
              <a:spcBef>
                <a:spcPct val="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Junior centrum excelence kybernetické bezpečnosti</a:t>
            </a:r>
            <a:r>
              <a:rPr lang="cs-CZ" altLang="cs-CZ" sz="2400" dirty="0">
                <a:solidFill>
                  <a:schemeClr val="bg1"/>
                </a:solidFill>
              </a:rPr>
              <a:t> </a:t>
            </a:r>
            <a:endParaRPr lang="cs-CZ" altLang="cs-CZ" sz="1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IDEATHON</a:t>
            </a:r>
          </a:p>
          <a:p>
            <a:pPr>
              <a:spcBef>
                <a:spcPct val="0"/>
              </a:spcBef>
            </a:pPr>
            <a:r>
              <a:rPr lang="cs-CZ" altLang="cs-CZ" sz="1600" dirty="0" err="1">
                <a:solidFill>
                  <a:schemeClr val="bg1"/>
                </a:solidFill>
              </a:rPr>
              <a:t>Twinning</a:t>
            </a:r>
            <a:r>
              <a:rPr lang="cs-CZ" altLang="cs-CZ" sz="1600" dirty="0">
                <a:solidFill>
                  <a:schemeClr val="bg1"/>
                </a:solidFill>
              </a:rPr>
              <a:t> Izrael</a:t>
            </a:r>
          </a:p>
          <a:p>
            <a:pPr>
              <a:spcBef>
                <a:spcPct val="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Chytřejší kraj – Výroční zpráva 2021</a:t>
            </a:r>
          </a:p>
          <a:p>
            <a:pPr>
              <a:spcBef>
                <a:spcPct val="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Výzva OP JAK – Smart </a:t>
            </a:r>
            <a:r>
              <a:rPr lang="cs-CZ" altLang="cs-CZ" sz="1600" dirty="0" err="1">
                <a:solidFill>
                  <a:schemeClr val="bg1"/>
                </a:solidFill>
              </a:rPr>
              <a:t>Akcelerator</a:t>
            </a:r>
            <a:r>
              <a:rPr lang="cs-CZ" altLang="cs-CZ" sz="1600" dirty="0">
                <a:solidFill>
                  <a:schemeClr val="bg1"/>
                </a:solidFill>
              </a:rPr>
              <a:t> III</a:t>
            </a:r>
          </a:p>
          <a:p>
            <a:pPr>
              <a:spcBef>
                <a:spcPct val="0"/>
              </a:spcBef>
            </a:pPr>
            <a:r>
              <a:rPr lang="cs-CZ" altLang="cs-CZ" sz="1600" dirty="0">
                <a:solidFill>
                  <a:schemeClr val="bg1"/>
                </a:solidFill>
              </a:rPr>
              <a:t>Prezentace </a:t>
            </a:r>
            <a:r>
              <a:rPr lang="cs-CZ" altLang="cs-CZ" sz="1600" dirty="0" err="1">
                <a:solidFill>
                  <a:schemeClr val="bg1"/>
                </a:solidFill>
              </a:rPr>
              <a:t>MakerFaire</a:t>
            </a:r>
            <a:r>
              <a:rPr lang="cs-CZ" altLang="cs-CZ" sz="1600" dirty="0">
                <a:solidFill>
                  <a:schemeClr val="bg1"/>
                </a:solidFill>
              </a:rPr>
              <a:t>  Liberec 2022</a:t>
            </a: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cs-CZ" altLang="cs-CZ" sz="1600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Ing. Martina Pšeničková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Ing. Vladimír Pachl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Lukáš Jokl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Vojtěch Kolařík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600" dirty="0">
              <a:solidFill>
                <a:schemeClr val="bg1"/>
              </a:solidFill>
            </a:endParaRPr>
          </a:p>
        </p:txBody>
      </p:sp>
      <p:pic>
        <p:nvPicPr>
          <p:cNvPr id="51204" name="Obrázek 1">
            <a:extLst>
              <a:ext uri="{FF2B5EF4-FFF2-40B4-BE49-F238E27FC236}">
                <a16:creationId xmlns:a16="http://schemas.microsoft.com/office/drawing/2014/main" id="{1262AAC5-1174-430B-9F72-FDC03C00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5D342-FD13-4332-B9F7-0100CBE7AB8C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 kern="0"/>
              <a:t>Junior centrum excelence pro kybernetickou bezpečnost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Podnadpis 2">
            <a:extLst>
              <a:ext uri="{FF2B5EF4-FFF2-40B4-BE49-F238E27FC236}">
                <a16:creationId xmlns:a16="http://schemas.microsoft.com/office/drawing/2014/main" id="{756D975C-102F-4D74-B1CF-86EF6420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84313"/>
            <a:ext cx="74152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endParaRPr lang="cs-CZ" alt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Aktuality:</a:t>
            </a: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spcBef>
                <a:spcPct val="0"/>
              </a:spcBef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vyhotovena Studie proveditelnosti , zpracovatelem odevzdána k 6.4.2022</a:t>
            </a:r>
          </a:p>
          <a:p>
            <a:pPr marL="0" indent="0" eaLnBrk="1" fontAlgn="ctr" hangingPunct="1">
              <a:spcBef>
                <a:spcPct val="0"/>
              </a:spcBef>
              <a:buNone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Zpracování PD, upřesněného rozpočtu, harmonogram realizace 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Zdroje financování, žádost o dotační podporu   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r>
              <a:rPr lang="cs-CZ" altLang="cs-CZ" sz="1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Realizační fáze, certifikace centra excelence </a:t>
            </a:r>
          </a:p>
          <a:p>
            <a:pPr eaLnBrk="1" fontAlgn="ctr" hangingPunct="1">
              <a:spcBef>
                <a:spcPct val="0"/>
              </a:spcBef>
              <a:buFontTx/>
              <a:buChar char="-"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5D342-FD13-4332-B9F7-0100CBE7AB8C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cs-CZ" altLang="cs-CZ" kern="0"/>
              <a:t>Liberec </a:t>
            </a:r>
            <a:r>
              <a:rPr lang="cs-CZ" altLang="cs-CZ" kern="0" err="1"/>
              <a:t>Ideathon</a:t>
            </a:r>
            <a:r>
              <a:rPr lang="cs-CZ" altLang="cs-CZ" kern="0"/>
              <a:t> 2022</a:t>
            </a:r>
            <a:endParaRPr lang="cs-CZ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Podnadpis 2">
            <a:extLst>
              <a:ext uri="{FF2B5EF4-FFF2-40B4-BE49-F238E27FC236}">
                <a16:creationId xmlns:a16="http://schemas.microsoft.com/office/drawing/2014/main" id="{756D975C-102F-4D74-B1CF-86EF6420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84313"/>
            <a:ext cx="74152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endParaRPr lang="cs-CZ" alt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None/>
            </a:pPr>
            <a:r>
              <a:rPr lang="cs-CZ" altLang="cs-CZ" sz="1800" b="1" err="1">
                <a:solidFill>
                  <a:srgbClr val="000000"/>
                </a:solidFill>
                <a:latin typeface="Times New Roman"/>
                <a:cs typeface="Times New Roman"/>
              </a:rPr>
              <a:t>Ideathon</a:t>
            </a:r>
            <a:r>
              <a:rPr lang="cs-CZ" altLang="cs-CZ" sz="1800" b="1">
                <a:solidFill>
                  <a:srgbClr val="000000"/>
                </a:solidFill>
                <a:latin typeface="Times New Roman"/>
                <a:cs typeface="Times New Roman"/>
              </a:rPr>
              <a:t> v číslech:</a:t>
            </a:r>
          </a:p>
          <a:p>
            <a:pPr eaLnBrk="1" fontAlgn="ctr" hangingPunct="1">
              <a:spcBef>
                <a:spcPct val="0"/>
              </a:spcBef>
              <a:buFontTx/>
              <a:buNone/>
            </a:pPr>
            <a:endParaRPr lang="cs-CZ" altLang="cs-CZ" sz="1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ctr" hangingPunct="1">
              <a:spcBef>
                <a:spcPct val="0"/>
              </a:spcBef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fontAlgn="ctr" hangingPunct="1"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54 studentů SŠ a VŠ / 13 týmů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18 mentorů z praxe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50 vyčerpaných konzultací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24 hodin hluboké práce</a:t>
            </a: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13 projektů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2 kulaté stoly na téma doprava a energetika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None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44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4" descr="Obsah obrázku osoba, skupina, okno, lidé&#10;&#10;Popis se vygeneroval automaticky.">
            <a:extLst>
              <a:ext uri="{FF2B5EF4-FFF2-40B4-BE49-F238E27FC236}">
                <a16:creationId xmlns:a16="http://schemas.microsoft.com/office/drawing/2014/main" id="{5F766EEF-E663-1185-3C80-3E8F28BC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14980"/>
            <a:ext cx="9136564" cy="68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5D342-FD13-4332-B9F7-0100CBE7AB8C}"/>
              </a:ext>
            </a:extLst>
          </p:cNvPr>
          <p:cNvSpPr txBox="1">
            <a:spLocks noChangeArrowheads="1"/>
          </p:cNvSpPr>
          <p:nvPr/>
        </p:nvSpPr>
        <p:spPr>
          <a:xfrm>
            <a:off x="1763713" y="557213"/>
            <a:ext cx="6840537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r>
              <a:rPr lang="cs-CZ" altLang="cs-CZ" kern="0"/>
              <a:t>#textiljezpet</a:t>
            </a:r>
            <a:endParaRPr lang="cs-CZ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2" name="Podnadpis 2">
            <a:extLst>
              <a:ext uri="{FF2B5EF4-FFF2-40B4-BE49-F238E27FC236}">
                <a16:creationId xmlns:a16="http://schemas.microsoft.com/office/drawing/2014/main" id="{756D975C-102F-4D74-B1CF-86EF6420A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84313"/>
            <a:ext cx="74152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spcBef>
                <a:spcPct val="0"/>
              </a:spcBef>
            </a:pPr>
            <a:endParaRPr lang="cs-CZ" alt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/>
                <a:cs typeface="Times New Roman"/>
              </a:rPr>
              <a:t>#textiljezpet v bodech:</a:t>
            </a:r>
          </a:p>
          <a:p>
            <a:pPr marL="0" indent="0" eaLnBrk="1" fontAlgn="ctr" hangingPunct="1">
              <a:spcBef>
                <a:spcPct val="0"/>
              </a:spcBef>
              <a:buNone/>
            </a:pPr>
            <a:r>
              <a:rPr lang="cs-CZ" altLang="cs-CZ" sz="1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eaLnBrk="1" fontAlgn="ctr" hangingPunct="1"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6 + 2 články, z toho 1 tisková zpráva</a:t>
            </a:r>
            <a:endParaRPr lang="cs-CZ" altLang="cs-CZ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cca 30 příspěvků na sociálních sítích  s hashtagem #textiljezpet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z="1800" err="1">
                <a:latin typeface="Times New Roman"/>
                <a:ea typeface="Calibri" panose="020F0502020204030204" pitchFamily="34" charset="0"/>
                <a:cs typeface="Times New Roman"/>
              </a:rPr>
              <a:t>PechaKucha</a:t>
            </a:r>
            <a:r>
              <a:rPr lang="cs-CZ" altLang="cs-CZ" sz="1800">
                <a:latin typeface="Times New Roman"/>
                <a:ea typeface="Calibri" panose="020F0502020204030204" pitchFamily="34" charset="0"/>
                <a:cs typeface="Times New Roman"/>
              </a:rPr>
              <a:t> Night v Kině Varšava (full house = cca 160 diváků)</a:t>
            </a:r>
            <a:endParaRPr lang="cs-CZ" altLang="cs-CZ" sz="1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ct val="0"/>
              </a:spcBef>
              <a:buNone/>
            </a:pPr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altLang="cs-CZ" sz="14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AD3F89CE-8E38-A3CF-61CE-6EC9F94DA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49" y="3247038"/>
            <a:ext cx="2836128" cy="2547702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A4C0F261-D763-B5CF-049E-E13E2132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351" y="3303234"/>
            <a:ext cx="4750419" cy="254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99692E-9421-412B-875D-AB0F277F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557213"/>
            <a:ext cx="6840537" cy="1143000"/>
          </a:xfrm>
        </p:spPr>
        <p:txBody>
          <a:bodyPr/>
          <a:lstStyle/>
          <a:p>
            <a:pPr algn="r" eaLnBrk="1" hangingPunct="1"/>
            <a:r>
              <a:rPr lang="cs-CZ" altLang="cs-CZ"/>
              <a:t>Program dnešního jednání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91A81F-12B0-4FCB-9246-43966B0FE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24863" cy="4537075"/>
          </a:xfrm>
        </p:spPr>
        <p:txBody>
          <a:bodyPr/>
          <a:lstStyle/>
          <a:p>
            <a:pPr>
              <a:buFontTx/>
              <a:buAutoNum type="arabicPeriod"/>
              <a:defRPr/>
            </a:pPr>
            <a:r>
              <a:rPr lang="cs-CZ" altLang="cs-CZ" sz="1600"/>
              <a:t>Zahájení – Mgr. Jiří Ulvr, člen rady kraje, předseda RVVI LK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Kontrola plnění úkolů ze 18. jednání Rady VVI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Změna indikátoru projektu Smart </a:t>
            </a:r>
            <a:r>
              <a:rPr lang="cs-CZ" altLang="cs-CZ" sz="1600" err="1"/>
              <a:t>Akcelerator</a:t>
            </a:r>
            <a:r>
              <a:rPr lang="cs-CZ" altLang="cs-CZ" sz="1600"/>
              <a:t> II – aktualizace RIS3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Změna v realizaci základní </a:t>
            </a:r>
            <a:r>
              <a:rPr lang="cs-CZ" altLang="cs-CZ" sz="1600" err="1"/>
              <a:t>fiše</a:t>
            </a:r>
            <a:r>
              <a:rPr lang="cs-CZ" altLang="cs-CZ" sz="1600"/>
              <a:t> Vizionáři pro LK      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Regionální inovační program – hodnocení 2021</a:t>
            </a:r>
          </a:p>
          <a:p>
            <a:pPr>
              <a:buFontTx/>
              <a:buAutoNum type="arabicPeriod"/>
              <a:defRPr/>
            </a:pPr>
            <a:r>
              <a:rPr lang="cs-CZ" altLang="cs-CZ" sz="1600"/>
              <a:t>Informace Regionální inovační program  - výzva 2022</a:t>
            </a:r>
            <a:endParaRPr lang="cs-CZ" altLang="cs-CZ" sz="1600" dirty="0"/>
          </a:p>
          <a:p>
            <a:pPr>
              <a:buFontTx/>
              <a:buAutoNum type="arabicPeriod"/>
              <a:defRPr/>
            </a:pPr>
            <a:r>
              <a:rPr lang="cs-CZ" altLang="cs-CZ" sz="1600"/>
              <a:t>Vyhodnocení výzvy programu Asistenční voucher </a:t>
            </a:r>
            <a:endParaRPr lang="cs-CZ" altLang="cs-CZ" sz="1600" dirty="0"/>
          </a:p>
          <a:p>
            <a:pPr>
              <a:buFontTx/>
              <a:buAutoNum type="arabicPeriod"/>
              <a:defRPr/>
            </a:pPr>
            <a:r>
              <a:rPr lang="cs-CZ" altLang="cs-CZ" sz="1600"/>
              <a:t>Informace o  projektech a aktivitách</a:t>
            </a:r>
            <a:endParaRPr lang="cs-CZ" altLang="cs-CZ" sz="1600" dirty="0"/>
          </a:p>
          <a:p>
            <a:pPr marL="0" indent="0">
              <a:buNone/>
              <a:defRPr/>
            </a:pPr>
            <a:r>
              <a:rPr lang="cs-CZ" altLang="cs-CZ" sz="1600" dirty="0"/>
              <a:t>      -  Junior centrum excelence kybernetické bezpečnosti – aktuální průběh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-   IDEATHON                  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-   Výzva OP  JAK  -  SALK III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-   Chytřejší kraj – výroční zpráva za rok 2021</a:t>
            </a:r>
          </a:p>
          <a:p>
            <a:pPr marL="0" indent="0">
              <a:buNone/>
              <a:defRPr/>
            </a:pPr>
            <a:r>
              <a:rPr lang="cs-CZ" altLang="cs-CZ" sz="1600" dirty="0"/>
              <a:t>      -   prezentace </a:t>
            </a:r>
            <a:r>
              <a:rPr lang="cs-CZ" altLang="cs-CZ" sz="1600" dirty="0" err="1"/>
              <a:t>MakerFaire</a:t>
            </a:r>
            <a:endParaRPr lang="cs-CZ" altLang="cs-CZ" sz="16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cs-CZ" altLang="cs-CZ" sz="1600"/>
              <a:t>Mapování mezinárodních sítí spolupráce</a:t>
            </a:r>
            <a:endParaRPr lang="cs-CZ" altLang="cs-CZ" sz="1600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cs-CZ" altLang="cs-CZ" sz="1600"/>
              <a:t>Různé </a:t>
            </a:r>
            <a:endParaRPr lang="cs-CZ" altLang="cs-CZ" sz="1600" dirty="0"/>
          </a:p>
          <a:p>
            <a:pPr marL="0" indent="0">
              <a:buFontTx/>
              <a:buNone/>
              <a:defRPr/>
            </a:pPr>
            <a:r>
              <a:rPr lang="cs-CZ" altLang="cs-CZ" sz="1600"/>
              <a:t>  </a:t>
            </a:r>
          </a:p>
          <a:p>
            <a:pPr>
              <a:buFontTx/>
              <a:buNone/>
              <a:defRPr/>
            </a:pPr>
            <a:endParaRPr lang="cs-CZ" altLang="cs-CZ" sz="1400"/>
          </a:p>
          <a:p>
            <a:pPr eaLnBrk="1" hangingPunct="1">
              <a:buFontTx/>
              <a:buNone/>
              <a:defRPr/>
            </a:pPr>
            <a:endParaRPr lang="cs-CZ" altLang="cs-CZ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4" descr="Obsah obrázku text, osoba&#10;&#10;Popis se vygeneroval automaticky.">
            <a:extLst>
              <a:ext uri="{FF2B5EF4-FFF2-40B4-BE49-F238E27FC236}">
                <a16:creationId xmlns:a16="http://schemas.microsoft.com/office/drawing/2014/main" id="{888A6A96-080E-7A73-0F6E-B6DC9B057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2788"/>
            <a:ext cx="9136564" cy="685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00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2">
            <a:extLst>
              <a:ext uri="{FF2B5EF4-FFF2-40B4-BE49-F238E27FC236}">
                <a16:creationId xmlns:a16="http://schemas.microsoft.com/office/drawing/2014/main" id="{4395DACF-4AB2-4BBC-A859-BA7ADA20336B}"/>
              </a:ext>
            </a:extLst>
          </p:cNvPr>
          <p:cNvSpPr txBox="1">
            <a:spLocks/>
          </p:cNvSpPr>
          <p:nvPr/>
        </p:nvSpPr>
        <p:spPr>
          <a:xfrm>
            <a:off x="1042988" y="1484313"/>
            <a:ext cx="7415212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cs-CZ" sz="1400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8A65AB2A-E115-2AA7-1E0D-6C12640BA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43" y="472561"/>
            <a:ext cx="5215053" cy="53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4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Výzva – Smart Akcelerátor Libereckého kraje III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algn="l"/>
            <a:r>
              <a:rPr lang="cs-CZ" sz="1600" dirty="0"/>
              <a:t>Výzva z OP JAK – cca přelom červenec/srpen 2022</a:t>
            </a:r>
          </a:p>
          <a:p>
            <a:pPr algn="l"/>
            <a:r>
              <a:rPr lang="cs-CZ" sz="1600" dirty="0"/>
              <a:t>Výzva bude věcně navazovat na stávající činnost Smart Akcelerátorů</a:t>
            </a:r>
          </a:p>
          <a:p>
            <a:pPr algn="l"/>
            <a:r>
              <a:rPr lang="cs-CZ" sz="1600" dirty="0"/>
              <a:t>Financování 85% z ERDF, příjemce: Kraj</a:t>
            </a:r>
          </a:p>
          <a:p>
            <a:pPr algn="l"/>
            <a:r>
              <a:rPr lang="cs-CZ" sz="1600" dirty="0"/>
              <a:t>Partner: Specializovaný subjekt zabývající se podporou výzkumu, vývoje a inovací, v němž má kraj většinu hlasovacích práv - ARR</a:t>
            </a:r>
          </a:p>
          <a:p>
            <a:pPr algn="l"/>
            <a:r>
              <a:rPr lang="cs-CZ" sz="1600" b="1" dirty="0"/>
              <a:t>Podporované aktivity</a:t>
            </a:r>
            <a:r>
              <a:rPr lang="cs-CZ" sz="1600" dirty="0"/>
              <a:t>: 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Základní tým: Zajištění kapacity a klíčových kompetencí ke koordinaci a implementaci agendy RIS3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Vzdělávací aktivity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Mapování, analýzy, evaluace</a:t>
            </a:r>
          </a:p>
          <a:p>
            <a:pPr marL="285750" indent="-285750" algn="l">
              <a:buFontTx/>
              <a:buChar char="-"/>
            </a:pPr>
            <a:r>
              <a:rPr lang="cs-CZ" sz="1600" dirty="0"/>
              <a:t>Volitelně: asistence / </a:t>
            </a:r>
            <a:r>
              <a:rPr lang="cs-CZ" sz="1600" dirty="0" err="1"/>
              <a:t>twinning</a:t>
            </a:r>
            <a:r>
              <a:rPr lang="cs-CZ" sz="1600" dirty="0"/>
              <a:t> / pilotní ověřování / marketing</a:t>
            </a:r>
          </a:p>
          <a:p>
            <a:pPr algn="l"/>
            <a:r>
              <a:rPr lang="cs-CZ" sz="1600" dirty="0"/>
              <a:t>Vyloučeno z výzvy: Pořizování staveb, nová výstavba, dobudování, rekonstrukce atd.</a:t>
            </a:r>
          </a:p>
          <a:p>
            <a:pPr algn="l"/>
            <a:r>
              <a:rPr lang="cs-CZ" sz="1600" b="1" dirty="0"/>
              <a:t>Rozdíl</a:t>
            </a:r>
            <a:r>
              <a:rPr lang="cs-CZ" sz="1600" dirty="0"/>
              <a:t>: Internacionalizace, evaluace, mise, spin-</a:t>
            </a:r>
            <a:r>
              <a:rPr lang="cs-CZ" sz="1600" dirty="0" err="1"/>
              <a:t>off</a:t>
            </a:r>
            <a:r>
              <a:rPr lang="cs-CZ" sz="1600" dirty="0"/>
              <a:t> a start-up, </a:t>
            </a:r>
            <a:r>
              <a:rPr lang="cs-CZ" sz="1600" dirty="0" err="1"/>
              <a:t>smart</a:t>
            </a:r>
            <a:r>
              <a:rPr lang="cs-CZ" sz="1600" dirty="0"/>
              <a:t> </a:t>
            </a:r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432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9</a:t>
            </a:r>
            <a:r>
              <a:rPr lang="cs-CZ" altLang="cs-CZ" sz="2400">
                <a:solidFill>
                  <a:schemeClr val="bg1"/>
                </a:solidFill>
              </a:rPr>
              <a:t>. Mapování mezinárodních sítí spolupráce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Bc. Milan </a:t>
            </a:r>
            <a:r>
              <a:rPr lang="cs-CZ" altLang="cs-CZ" sz="1800" dirty="0" err="1">
                <a:solidFill>
                  <a:schemeClr val="bg1"/>
                </a:solidFill>
              </a:rPr>
              <a:t>Pštross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BE588-4B76-4D9A-A2FF-4E14161F3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712" y="413647"/>
            <a:ext cx="6766520" cy="1010543"/>
          </a:xfrm>
        </p:spPr>
        <p:txBody>
          <a:bodyPr/>
          <a:lstStyle/>
          <a:p>
            <a:pPr algn="ctr"/>
            <a:r>
              <a:rPr lang="cs-CZ"/>
              <a:t> Mapování mezinárodních sítí spolupráce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2B9816-AEAD-49D1-9F00-D32139D5A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1448780"/>
            <a:ext cx="7200800" cy="421246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/>
              <a:t>Navazuje na mapování regionálních sítí spolupráce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/>
              <a:t>Zahrnuje projekty s účastí zahraničního subjektu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/>
              <a:t>Zahrnuje projekty do 10 let od ukončení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AB2B7D5B-62B1-4765-8B39-E2543E396128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3555014"/>
          <a:ext cx="7087352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428">
                  <a:extLst>
                    <a:ext uri="{9D8B030D-6E8A-4147-A177-3AD203B41FA5}">
                      <a16:colId xmlns:a16="http://schemas.microsoft.com/office/drawing/2014/main" val="2180702138"/>
                    </a:ext>
                  </a:extLst>
                </a:gridCol>
                <a:gridCol w="3488924">
                  <a:extLst>
                    <a:ext uri="{9D8B030D-6E8A-4147-A177-3AD203B41FA5}">
                      <a16:colId xmlns:a16="http://schemas.microsoft.com/office/drawing/2014/main" val="7430834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000" b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Zdroje (57 projektů)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092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H2020 (25)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Cosme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Central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(8)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Interreg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Danube</a:t>
                      </a: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 err="1">
                          <a:solidFill>
                            <a:schemeClr val="tx1"/>
                          </a:solidFill>
                        </a:rPr>
                        <a:t>Interreg</a:t>
                      </a:r>
                      <a:r>
                        <a:rPr lang="cs-CZ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err="1">
                          <a:solidFill>
                            <a:schemeClr val="tx1"/>
                          </a:solidFill>
                        </a:rPr>
                        <a:t>Europe</a:t>
                      </a:r>
                      <a:r>
                        <a:rPr lang="cs-CZ">
                          <a:solidFill>
                            <a:schemeClr val="tx1"/>
                          </a:solidFill>
                        </a:rPr>
                        <a:t> (2)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cs-CZ">
                          <a:solidFill>
                            <a:schemeClr val="tx1"/>
                          </a:solidFill>
                        </a:rPr>
                        <a:t>LIFE </a:t>
                      </a:r>
                      <a:r>
                        <a:rPr lang="cs-CZ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cs-CZ">
                          <a:solidFill>
                            <a:schemeClr val="tx1"/>
                          </a:solidFill>
                        </a:rPr>
                        <a:t> (3)</a:t>
                      </a:r>
                    </a:p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cs-CZ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pl-PL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Ministerstvo</a:t>
                      </a:r>
                      <a:r>
                        <a:rPr lang="pl-P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kern="120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průmyslu</a:t>
                      </a:r>
                      <a:r>
                        <a:rPr lang="pl-PL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obchodu – Trio (1)</a:t>
                      </a:r>
                    </a:p>
                    <a:p>
                      <a:pPr marL="465750" indent="-285750" algn="l">
                        <a:buFontTx/>
                        <a:buChar char="-"/>
                      </a:pP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EHP/Norsko (2)</a:t>
                      </a:r>
                    </a:p>
                    <a:p>
                      <a:pPr marL="465750" indent="-285750" algn="l">
                        <a:buFontTx/>
                        <a:buChar char="-"/>
                      </a:pPr>
                      <a:r>
                        <a:rPr lang="cs-CZ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Technologická agentura České republiky (6)</a:t>
                      </a:r>
                    </a:p>
                    <a:p>
                      <a:pPr marL="465750" indent="-285750" algn="l">
                        <a:buFontTx/>
                        <a:buChar char="-"/>
                      </a:pPr>
                      <a:endParaRPr lang="cs-CZ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135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92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AAB7F1C-11B5-4A19-BF3F-42E9635523E4}"/>
              </a:ext>
            </a:extLst>
          </p:cNvPr>
          <p:cNvGraphicFramePr>
            <a:graphicFrameLocks noGrp="1"/>
          </p:cNvGraphicFramePr>
          <p:nvPr/>
        </p:nvGraphicFramePr>
        <p:xfrm>
          <a:off x="971999" y="1351302"/>
          <a:ext cx="7521551" cy="4307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5222">
                  <a:extLst>
                    <a:ext uri="{9D8B030D-6E8A-4147-A177-3AD203B41FA5}">
                      <a16:colId xmlns:a16="http://schemas.microsoft.com/office/drawing/2014/main" val="405091725"/>
                    </a:ext>
                  </a:extLst>
                </a:gridCol>
                <a:gridCol w="2262433">
                  <a:extLst>
                    <a:ext uri="{9D8B030D-6E8A-4147-A177-3AD203B41FA5}">
                      <a16:colId xmlns:a16="http://schemas.microsoft.com/office/drawing/2014/main" val="1889795974"/>
                    </a:ext>
                  </a:extLst>
                </a:gridCol>
                <a:gridCol w="2073896">
                  <a:extLst>
                    <a:ext uri="{9D8B030D-6E8A-4147-A177-3AD203B41FA5}">
                      <a16:colId xmlns:a16="http://schemas.microsoft.com/office/drawing/2014/main" val="892984699"/>
                    </a:ext>
                  </a:extLst>
                </a:gridCol>
              </a:tblGrid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Subjekt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07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projektů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07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vazeb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07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317862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Technická univerzita v Liberci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701070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DEX Innovation Centre,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z.s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051311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CLUTEX - Klastr Technické textilie,z.s.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8897269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CRYTUR, </a:t>
                      </a:r>
                      <a:r>
                        <a:rPr lang="pl-PL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</a:t>
                      </a: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s </a:t>
                      </a:r>
                      <a:r>
                        <a:rPr lang="pl-PL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r.o</a:t>
                      </a:r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2349042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ČTPT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385475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ELMARCO s.r.o.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205277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IQLANDIA, o.p.s.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650010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KORID LK, spol. s 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6879401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Photon Water Technology s. r. 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7678074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POLPUR, spol. s 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61229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Český konopný klastr, z. 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6260415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DIAMO, státní podnik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6845312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FORMPLAST-Svoboda s.r.o.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583710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Liberecký kraj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7232870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PVF Schienenfahrzeuge, s.r.o.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192487"/>
                  </a:ext>
                </a:extLst>
              </a:tr>
              <a:tr h="24443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ZF </a:t>
                      </a:r>
                      <a:r>
                        <a:rPr lang="cs-CZ" sz="16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Automotive</a:t>
                      </a:r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Czech s.r.o.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056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457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C0D85D5C-F51A-4194-AE5B-34615BD462DC}"/>
              </a:ext>
            </a:extLst>
          </p:cNvPr>
          <p:cNvGraphicFramePr>
            <a:graphicFrameLocks noGrp="1"/>
          </p:cNvGraphicFramePr>
          <p:nvPr/>
        </p:nvGraphicFramePr>
        <p:xfrm>
          <a:off x="674016" y="1616952"/>
          <a:ext cx="7795968" cy="3465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150">
                  <a:extLst>
                    <a:ext uri="{9D8B030D-6E8A-4147-A177-3AD203B41FA5}">
                      <a16:colId xmlns:a16="http://schemas.microsoft.com/office/drawing/2014/main" val="1040510764"/>
                    </a:ext>
                  </a:extLst>
                </a:gridCol>
                <a:gridCol w="2460396">
                  <a:extLst>
                    <a:ext uri="{9D8B030D-6E8A-4147-A177-3AD203B41FA5}">
                      <a16:colId xmlns:a16="http://schemas.microsoft.com/office/drawing/2014/main" val="2818499163"/>
                    </a:ext>
                  </a:extLst>
                </a:gridCol>
                <a:gridCol w="2328422">
                  <a:extLst>
                    <a:ext uri="{9D8B030D-6E8A-4147-A177-3AD203B41FA5}">
                      <a16:colId xmlns:a16="http://schemas.microsoft.com/office/drawing/2014/main" val="2202137572"/>
                    </a:ext>
                  </a:extLst>
                </a:gridCol>
              </a:tblGrid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Doména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07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projektů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073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Počet vazeb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07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964193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Strojírenství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79688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5986090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Textil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67715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Kov, plast, kompozit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0217308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Sklo/optika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040860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Udržitelnost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410373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Automotive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607190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kern="120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Elektonika</a:t>
                      </a: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elektrotechnika, ICT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0" lvl="3" algn="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51223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Zdravotnictví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371600" lvl="3" algn="r" defTabSz="914400" rtl="0" eaLnBrk="1" fontAlgn="b" latinLnBrk="0" hangingPunct="1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500129"/>
                  </a:ext>
                </a:extLst>
              </a:tr>
              <a:tr h="315084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Ostatní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3" algn="r" fontAlgn="b">
                        <a:spcAft>
                          <a:spcPts val="0"/>
                        </a:spcAft>
                        <a:tabLst>
                          <a:tab pos="180000" algn="r"/>
                        </a:tabLst>
                      </a:pPr>
                      <a:r>
                        <a:rPr lang="cs-CZ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89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657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70B34D-ADD9-4E5E-AF52-370432034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" y="0"/>
            <a:ext cx="7731251" cy="6858000"/>
          </a:xfrm>
        </p:spPr>
      </p:pic>
    </p:spTree>
    <p:extLst>
      <p:ext uri="{BB962C8B-B14F-4D97-AF65-F5344CB8AC3E}">
        <p14:creationId xmlns:p14="http://schemas.microsoft.com/office/powerpoint/2010/main" val="2666586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F67BD96-4D31-4FBB-86BB-30D05E0BB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2"/>
          <a:stretch/>
        </p:blipFill>
        <p:spPr>
          <a:xfrm>
            <a:off x="830718" y="0"/>
            <a:ext cx="7482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9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liberecky_kraj_smart_akcelerator_ppt_sablona_4-3_mustr-1">
            <a:extLst>
              <a:ext uri="{FF2B5EF4-FFF2-40B4-BE49-F238E27FC236}">
                <a16:creationId xmlns:a16="http://schemas.microsoft.com/office/drawing/2014/main" id="{1C2B7882-E8FF-451B-B7E2-B276FB6E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36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Obdélník 1">
            <a:extLst>
              <a:ext uri="{FF2B5EF4-FFF2-40B4-BE49-F238E27FC236}">
                <a16:creationId xmlns:a16="http://schemas.microsoft.com/office/drawing/2014/main" id="{6F2C10A1-D95A-4F49-AED8-CC1C15C1D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10</a:t>
            </a:r>
            <a:r>
              <a:rPr lang="cs-CZ" altLang="cs-CZ" sz="2400">
                <a:solidFill>
                  <a:schemeClr val="bg1"/>
                </a:solidFill>
              </a:rPr>
              <a:t>. Různé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0420" name="Obrázek 1">
            <a:extLst>
              <a:ext uri="{FF2B5EF4-FFF2-40B4-BE49-F238E27FC236}">
                <a16:creationId xmlns:a16="http://schemas.microsoft.com/office/drawing/2014/main" id="{95834F33-F8A7-4CF6-82BB-D13FDDA9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9073B7-FA80-41E0-BFA1-FC2F0B74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7213"/>
            <a:ext cx="66357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br>
              <a:rPr lang="cs-CZ" altLang="cs-CZ" kern="0"/>
            </a:br>
            <a:r>
              <a:rPr lang="cs-CZ" altLang="cs-CZ" kern="0"/>
              <a:t>Usnesení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6C916B-1546-4D39-AB35-520B1541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8229600" cy="3744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altLang="cs-CZ" b="1" kern="0"/>
              <a:t>USN č. 1/1/2022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ker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/>
              <a:t>Rada pro výzkum, vývoj a inovace v Libereckém kraji </a:t>
            </a:r>
            <a:r>
              <a:rPr lang="cs-CZ" altLang="cs-CZ" sz="1800" b="1" kern="0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 kern="0"/>
              <a:t>program 19. jednání Rady pro výzkum, vývoj a inovace v Libereckém kraji dne 26. května 2022.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Děkujeme za pozornost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FD7CCB1-CA37-47B9-AA13-012F825695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algn="r"/>
            <a:r>
              <a:rPr lang="cs-CZ" altLang="cs-CZ" sz="1800"/>
              <a:t>Plnění úkolů ze 18. jednání RVVI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C8C77C-9E88-4063-B394-0D50DE21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981075"/>
            <a:ext cx="7415212" cy="5040313"/>
          </a:xfrm>
        </p:spPr>
        <p:txBody>
          <a:bodyPr/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Svolat další jednání RVVI LK nejpozději  v 1. čtvrtletí 2022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26.5.2022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Pozvat na další jednání RVVI 1 - 2 řešitele projektů podpořených z RIP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26.5.2022                                                                                        </a:t>
            </a:r>
            <a:endParaRPr lang="cs-CZ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Iniciovat zapojení členů RVVI do přípravy navazujícího projektu Smart </a:t>
            </a:r>
            <a:r>
              <a:rPr lang="cs-CZ" sz="1400" b="1" kern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Akcelerator</a:t>
            </a:r>
            <a:r>
              <a:rPr lang="cs-CZ" sz="14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Průběžně plněno</a:t>
            </a:r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cs-CZ" sz="1400" kern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cs-CZ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7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3. </a:t>
            </a:r>
            <a:r>
              <a:rPr lang="cs-CZ" altLang="cs-CZ" sz="2800">
                <a:solidFill>
                  <a:schemeClr val="bg1"/>
                </a:solidFill>
              </a:rPr>
              <a:t>Změna indikátoru Smart </a:t>
            </a:r>
            <a:r>
              <a:rPr lang="cs-CZ" altLang="cs-CZ" sz="2800" err="1">
                <a:solidFill>
                  <a:schemeClr val="bg1"/>
                </a:solidFill>
              </a:rPr>
              <a:t>Akceleratoru</a:t>
            </a:r>
            <a:r>
              <a:rPr lang="cs-CZ" altLang="cs-CZ" sz="2800">
                <a:solidFill>
                  <a:schemeClr val="bg1"/>
                </a:solidFill>
              </a:rPr>
              <a:t> II 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(Vizionáři pro Liberecký kraj a aktualizace RIS3 strategie)</a:t>
            </a: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dirty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Martina Pšeničková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18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667D6101-F47D-4C5B-A667-ED8506DF4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915605-A2B1-4622-90E0-7B726DF1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sz="2400" b="1"/>
              <a:t>USN č. 2/1/2022 </a:t>
            </a:r>
            <a:endParaRPr lang="cs-CZ" sz="240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>
                <a:solidFill>
                  <a:srgbClr val="000000"/>
                </a:solidFill>
              </a:rPr>
              <a:t>Rada pro výzkum, vývoj a inovace v Libereckém kraji schvaluje změnu indikátoru </a:t>
            </a:r>
            <a:r>
              <a:rPr lang="cs-CZ" altLang="cs-CZ" sz="1800" dirty="0">
                <a:solidFill>
                  <a:srgbClr val="000000"/>
                </a:solidFill>
              </a:rPr>
              <a:t>Vizionáři pro LK </a:t>
            </a:r>
            <a:r>
              <a:rPr lang="cs-CZ" altLang="cs-CZ" sz="1800">
                <a:solidFill>
                  <a:srgbClr val="000000"/>
                </a:solidFill>
              </a:rPr>
              <a:t>v rámci realizace projektu Smart </a:t>
            </a:r>
            <a:r>
              <a:rPr lang="cs-CZ" altLang="cs-CZ" sz="1800" err="1">
                <a:solidFill>
                  <a:srgbClr val="000000"/>
                </a:solidFill>
              </a:rPr>
              <a:t>Akcelerator</a:t>
            </a:r>
            <a:r>
              <a:rPr lang="cs-CZ" altLang="cs-CZ" sz="1800">
                <a:solidFill>
                  <a:srgbClr val="000000"/>
                </a:solidFill>
              </a:rPr>
              <a:t> II a doporučuje aktualizovat Krajskou přílohu Národní RIS3 strategie pro Liberecký kraj v období udržitelnosti projektu. 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230749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5. Vyhodnocení Regionálního inovačního programu 2021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Vladimír Pachl</a:t>
            </a:r>
          </a:p>
        </p:txBody>
      </p:sp>
    </p:spTree>
    <p:extLst>
      <p:ext uri="{BB962C8B-B14F-4D97-AF65-F5344CB8AC3E}">
        <p14:creationId xmlns:p14="http://schemas.microsoft.com/office/powerpoint/2010/main" val="90643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6BFCE2-53E0-C427-53E8-885FA9573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14633"/>
            <a:ext cx="7772400" cy="668594"/>
          </a:xfrm>
        </p:spPr>
        <p:txBody>
          <a:bodyPr/>
          <a:lstStyle/>
          <a:p>
            <a:pPr algn="ctr"/>
            <a:r>
              <a:rPr lang="cs-CZ"/>
              <a:t>Přijaté projektové žádosti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59C088-1206-9352-60AE-2ED7E0C6C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916" y="1179871"/>
            <a:ext cx="7772400" cy="4458929"/>
          </a:xfrm>
        </p:spPr>
        <p:txBody>
          <a:bodyPr/>
          <a:lstStyle/>
          <a:p>
            <a:r>
              <a:rPr lang="cs-CZ"/>
              <a:t>   alokace výzvy  2021                         3 006 616 Kč                              </a:t>
            </a:r>
          </a:p>
          <a:p>
            <a:pPr algn="l"/>
            <a:endParaRPr lang="cs-CZ"/>
          </a:p>
          <a:p>
            <a:pPr algn="l"/>
            <a:r>
              <a:rPr lang="cs-CZ"/>
              <a:t>                                  předloženo                   požadovaná dotace </a:t>
            </a:r>
          </a:p>
          <a:p>
            <a:pPr algn="l"/>
            <a:endParaRPr lang="cs-CZ"/>
          </a:p>
          <a:p>
            <a:pPr algn="l"/>
            <a:r>
              <a:rPr lang="cs-CZ"/>
              <a:t>Inovační voucher           5                                 817 756,-   Kč</a:t>
            </a:r>
          </a:p>
          <a:p>
            <a:pPr algn="l"/>
            <a:endParaRPr lang="cs-CZ"/>
          </a:p>
          <a:p>
            <a:pPr algn="l"/>
            <a:r>
              <a:rPr lang="cs-CZ"/>
              <a:t>Startovací voucher        5                                 990 896,10 Kč</a:t>
            </a:r>
          </a:p>
          <a:p>
            <a:pPr algn="l"/>
            <a:endParaRPr lang="cs-CZ"/>
          </a:p>
          <a:p>
            <a:pPr algn="l"/>
            <a:r>
              <a:rPr lang="cs-CZ"/>
              <a:t>Technologický voucher 15                             2 816 860,-  Kč</a:t>
            </a:r>
          </a:p>
          <a:p>
            <a:pPr algn="l"/>
            <a:endParaRPr lang="cs-CZ"/>
          </a:p>
          <a:p>
            <a:pPr algn="l"/>
            <a:r>
              <a:rPr lang="cs-CZ"/>
              <a:t>Celkem předloženo       25                             4,625 512,10 Kč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09156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5EE51-7076-21B1-AF4A-2DE092FC8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93291"/>
            <a:ext cx="7772400" cy="589935"/>
          </a:xfrm>
        </p:spPr>
        <p:txBody>
          <a:bodyPr/>
          <a:lstStyle/>
          <a:p>
            <a:pPr algn="ctr"/>
            <a:r>
              <a:rPr lang="cs-CZ"/>
              <a:t>Doporučené k financování 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BF8BD9C-52B5-6A93-0AE9-BA94E0116A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769" y="1288026"/>
            <a:ext cx="8141108" cy="4350774"/>
          </a:xfrm>
        </p:spPr>
        <p:txBody>
          <a:bodyPr/>
          <a:lstStyle/>
          <a:p>
            <a:endParaRPr lang="cs-CZ"/>
          </a:p>
          <a:p>
            <a:pPr algn="l"/>
            <a:r>
              <a:rPr lang="cs-CZ"/>
              <a:t>                                       schváleno                       dotační podpora </a:t>
            </a:r>
          </a:p>
          <a:p>
            <a:endParaRPr lang="cs-CZ"/>
          </a:p>
          <a:p>
            <a:pPr algn="l"/>
            <a:r>
              <a:rPr lang="cs-CZ"/>
              <a:t>Inovační voucher                   2                                  294 756,- Kč</a:t>
            </a:r>
          </a:p>
          <a:p>
            <a:pPr algn="l"/>
            <a:endParaRPr lang="cs-CZ"/>
          </a:p>
          <a:p>
            <a:pPr algn="l"/>
            <a:r>
              <a:rPr lang="cs-CZ"/>
              <a:t>Startovací voucher                3                                   600 000,- Kč</a:t>
            </a:r>
          </a:p>
          <a:p>
            <a:pPr algn="l"/>
            <a:endParaRPr lang="cs-CZ"/>
          </a:p>
          <a:p>
            <a:pPr algn="l"/>
            <a:r>
              <a:rPr lang="cs-CZ"/>
              <a:t>Technologický voucher         11                               2 111 860,- Kč</a:t>
            </a:r>
          </a:p>
          <a:p>
            <a:pPr algn="l"/>
            <a:endParaRPr lang="cs-CZ"/>
          </a:p>
          <a:p>
            <a:pPr algn="l"/>
            <a:r>
              <a:rPr lang="cs-CZ"/>
              <a:t>Celkem podpořeno                16                               3 006 616,- Kč</a:t>
            </a:r>
          </a:p>
          <a:p>
            <a:pPr algn="l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7005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6" ma:contentTypeDescription="Vytvoří nový dokument" ma:contentTypeScope="" ma:versionID="bd631e60359839824c2e0aa3064362d2">
  <xsd:schema xmlns:xsd="http://www.w3.org/2001/XMLSchema" xmlns:xs="http://www.w3.org/2001/XMLSchema" xmlns:p="http://schemas.microsoft.com/office/2006/metadata/properties" xmlns:ns2="050926a8-9408-4285-868e-127d9b0cf5e5" xmlns:ns3="39df3a06-807c-44f3-bee7-71e1b4ca2c8f" targetNamespace="http://schemas.microsoft.com/office/2006/metadata/properties" ma:root="true" ma:fieldsID="5b17007371029e2bb7dfc28eaf7f9140" ns2:_="" ns3:_="">
    <xsd:import namespace="050926a8-9408-4285-868e-127d9b0cf5e5"/>
    <xsd:import namespace="39df3a06-807c-44f3-bee7-71e1b4ca2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314eb15-77f6-4063-ba20-f4687fd5f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f3a06-807c-44f3-bee7-71e1b4ca2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ef53b0-6f2b-4229-80ce-3553692bb684}" ma:internalName="TaxCatchAll" ma:showField="CatchAllData" ma:web="39df3a06-807c-44f3-bee7-71e1b4ca2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df3a06-807c-44f3-bee7-71e1b4ca2c8f">
      <UserInfo>
        <DisplayName>Lukáš Jokl</DisplayName>
        <AccountId>17</AccountId>
        <AccountType/>
      </UserInfo>
    </SharedWithUsers>
    <lcf76f155ced4ddcb4097134ff3c332f xmlns="050926a8-9408-4285-868e-127d9b0cf5e5">
      <Terms xmlns="http://schemas.microsoft.com/office/infopath/2007/PartnerControls"/>
    </lcf76f155ced4ddcb4097134ff3c332f>
    <TaxCatchAll xmlns="39df3a06-807c-44f3-bee7-71e1b4ca2c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A93C66-EE61-4CD9-9DC8-A4759B028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0926a8-9408-4285-868e-127d9b0cf5e5"/>
    <ds:schemaRef ds:uri="39df3a06-807c-44f3-bee7-71e1b4ca2c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023997-BB4E-42C2-9957-3C85EF7C6DF0}">
  <ds:schemaRefs>
    <ds:schemaRef ds:uri="39df3a06-807c-44f3-bee7-71e1b4ca2c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050926a8-9408-4285-868e-127d9b0cf5e5"/>
  </ds:schemaRefs>
</ds:datastoreItem>
</file>

<file path=customXml/itemProps3.xml><?xml version="1.0" encoding="utf-8"?>
<ds:datastoreItem xmlns:ds="http://schemas.openxmlformats.org/officeDocument/2006/customXml" ds:itemID="{CFD54FEF-186E-4F67-AFF5-9D3969BBB2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1198</Words>
  <Application>Microsoft Office PowerPoint</Application>
  <PresentationFormat>Předvádění na obrazovce (4:3)</PresentationFormat>
  <Paragraphs>326</Paragraphs>
  <Slides>30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Výchozí návrh</vt:lpstr>
      <vt:lpstr>Prezentace aplikace PowerPoint</vt:lpstr>
      <vt:lpstr>Program dnešního jednání </vt:lpstr>
      <vt:lpstr>Prezentace aplikace PowerPoint</vt:lpstr>
      <vt:lpstr>Plnění úkolů ze 18. jednání RVVI </vt:lpstr>
      <vt:lpstr>Prezentace aplikace PowerPoint</vt:lpstr>
      <vt:lpstr>Usnesení </vt:lpstr>
      <vt:lpstr>Prezentace aplikace PowerPoint</vt:lpstr>
      <vt:lpstr>Přijaté projektové žádosti</vt:lpstr>
      <vt:lpstr>Doporučené k financování  </vt:lpstr>
      <vt:lpstr>Prezentace aplikace PowerPoint</vt:lpstr>
      <vt:lpstr>  RIP 2022 – Důležité termíny  </vt:lpstr>
      <vt:lpstr>Prezentace aplikace PowerPoint</vt:lpstr>
      <vt:lpstr>Asistenční vouchery – krátké shrnutí</vt:lpstr>
      <vt:lpstr>Asistenční vouchery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Výzva – Smart Akcelerátor Libereckého kraje III</vt:lpstr>
      <vt:lpstr>Prezentace aplikace PowerPoint</vt:lpstr>
      <vt:lpstr> Mapování mezinárodních sítí spolupráce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Ota</dc:creator>
  <cp:lastModifiedBy>Milan Pštross</cp:lastModifiedBy>
  <cp:revision>2</cp:revision>
  <cp:lastPrinted>2021-08-30T14:05:14Z</cp:lastPrinted>
  <dcterms:created xsi:type="dcterms:W3CDTF">2017-08-27T06:44:57Z</dcterms:created>
  <dcterms:modified xsi:type="dcterms:W3CDTF">2022-05-30T06:48:01Z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</Properties>
</file>