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421" r:id="rId3"/>
    <p:sldId id="423" r:id="rId4"/>
    <p:sldId id="422" r:id="rId5"/>
    <p:sldId id="429" r:id="rId6"/>
    <p:sldId id="425" r:id="rId7"/>
    <p:sldId id="430" r:id="rId8"/>
    <p:sldId id="426" r:id="rId9"/>
    <p:sldId id="279" r:id="rId10"/>
  </p:sldIdLst>
  <p:sldSz cx="18288000" cy="10287000"/>
  <p:notesSz cx="6858000" cy="9144000"/>
  <p:embeddedFontLst>
    <p:embeddedFont>
      <p:font typeface="Montserrat" panose="00000500000000000000" pitchFamily="2" charset="-18"/>
      <p:regular r:id="rId12"/>
      <p:bold r:id="rId13"/>
      <p:italic r:id="rId14"/>
      <p:boldItalic r:id="rId15"/>
    </p:embeddedFont>
    <p:embeddedFont>
      <p:font typeface="Montserrat Bold" panose="00000800000000000000" charset="-18"/>
      <p:regular r:id="rId16"/>
      <p:bold r:id="rId17"/>
    </p:embeddedFont>
    <p:embeddedFont>
      <p:font typeface="Montserrat Ultra-Bold" panose="020B0604020202020204" charset="-18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7C5"/>
    <a:srgbClr val="005EB8"/>
    <a:srgbClr val="D6D8D8"/>
    <a:srgbClr val="79C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5514" autoAdjust="0"/>
  </p:normalViewPr>
  <p:slideViewPr>
    <p:cSldViewPr>
      <p:cViewPr varScale="1">
        <p:scale>
          <a:sx n="70" d="100"/>
          <a:sy n="70" d="100"/>
        </p:scale>
        <p:origin x="6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F89FF-13E1-4385-9F5D-818628B9B8D1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F770-215A-4753-B09C-C697E617E8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25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F770-215A-4753-B09C-C697E617E80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12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1028700"/>
            <a:ext cx="7958891" cy="8229600"/>
          </a:xfrm>
          <a:custGeom>
            <a:avLst/>
            <a:gdLst/>
            <a:ahLst/>
            <a:cxnLst/>
            <a:rect l="l" t="t" r="r" b="b"/>
            <a:pathLst>
              <a:path w="7958891" h="8229600">
                <a:moveTo>
                  <a:pt x="0" y="0"/>
                </a:moveTo>
                <a:lnTo>
                  <a:pt x="7958891" y="0"/>
                </a:lnTo>
                <a:lnTo>
                  <a:pt x="79588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2905" y="1028700"/>
            <a:ext cx="2403107" cy="430458"/>
          </a:xfrm>
          <a:custGeom>
            <a:avLst/>
            <a:gdLst/>
            <a:ahLst/>
            <a:cxnLst/>
            <a:rect l="l" t="t" r="r" b="b"/>
            <a:pathLst>
              <a:path w="2403107" h="430458">
                <a:moveTo>
                  <a:pt x="0" y="0"/>
                </a:moveTo>
                <a:lnTo>
                  <a:pt x="2403108" y="0"/>
                </a:lnTo>
                <a:lnTo>
                  <a:pt x="2403108" y="430458"/>
                </a:lnTo>
                <a:lnTo>
                  <a:pt x="0" y="430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448B050-3161-2B95-E39D-7DEDFB9A1F1B}"/>
              </a:ext>
            </a:extLst>
          </p:cNvPr>
          <p:cNvSpPr txBox="1"/>
          <p:nvPr/>
        </p:nvSpPr>
        <p:spPr>
          <a:xfrm>
            <a:off x="838200" y="8816734"/>
            <a:ext cx="8150381" cy="4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5" lvl="1" algn="l">
              <a:lnSpc>
                <a:spcPts val="3822"/>
              </a:lnSpc>
            </a:pPr>
            <a:r>
              <a:rPr lang="cs-CZ" sz="2100" dirty="0">
                <a:solidFill>
                  <a:srgbClr val="4C4F54"/>
                </a:solidFill>
                <a:latin typeface="Montserrat"/>
              </a:rPr>
              <a:t>Jan Mašek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44C151A7-A9E2-26FA-C0D5-FCBB5C83281C}"/>
              </a:ext>
            </a:extLst>
          </p:cNvPr>
          <p:cNvSpPr txBox="1"/>
          <p:nvPr/>
        </p:nvSpPr>
        <p:spPr>
          <a:xfrm>
            <a:off x="914400" y="8325189"/>
            <a:ext cx="14880037" cy="491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Bateriová uložiště v realitě českého trhu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E3369-790A-4125-0E98-A60F931AA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B15158B-B075-8436-B1B8-2068C5DF820D}"/>
              </a:ext>
            </a:extLst>
          </p:cNvPr>
          <p:cNvSpPr txBox="1"/>
          <p:nvPr/>
        </p:nvSpPr>
        <p:spPr>
          <a:xfrm>
            <a:off x="1045763" y="800102"/>
            <a:ext cx="7581453" cy="5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0"/>
              </a:lnSpc>
              <a:spcBef>
                <a:spcPct val="0"/>
              </a:spcBef>
            </a:pPr>
            <a:r>
              <a:rPr lang="cs-CZ" sz="3150" dirty="0">
                <a:solidFill>
                  <a:srgbClr val="005EB8"/>
                </a:solidFill>
                <a:latin typeface="Montserrat Ultra-Bold"/>
              </a:rPr>
              <a:t>ÚVOD</a:t>
            </a:r>
            <a:endParaRPr lang="en-US" sz="3150" dirty="0">
              <a:solidFill>
                <a:srgbClr val="005EB8"/>
              </a:solidFill>
              <a:latin typeface="Montserrat Ultra-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4993284-D5DA-1A9D-4C0F-D8F02B00C7A0}"/>
              </a:ext>
            </a:extLst>
          </p:cNvPr>
          <p:cNvSpPr txBox="1"/>
          <p:nvPr/>
        </p:nvSpPr>
        <p:spPr>
          <a:xfrm>
            <a:off x="1045763" y="2149139"/>
            <a:ext cx="14880037" cy="2461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Energetický sektor čelí transformaci: </a:t>
            </a: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dekarbonizace, decentralizace, digitalizace</a:t>
            </a:r>
            <a:endParaRPr lang="cs-CZ" sz="24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Výrazný nárůst instalací </a:t>
            </a: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OZE u domácností a podniků</a:t>
            </a:r>
            <a:endParaRPr lang="cs-CZ" sz="24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Nestabilita sítě vlivem volatilní výroby z OZE → </a:t>
            </a: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baterie jako stabilizační prvek</a:t>
            </a:r>
            <a:endParaRPr lang="cs-CZ" sz="24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Vývoj legislativy a dotační podpora = adopce technologií</a:t>
            </a:r>
          </a:p>
        </p:txBody>
      </p:sp>
      <p:pic>
        <p:nvPicPr>
          <p:cNvPr id="3076" name="Picture 4" descr="Vliv oblačnosti a oblačného počasí na provoz solárních panelů. Solární  panely za sklem">
            <a:extLst>
              <a:ext uri="{FF2B5EF4-FFF2-40B4-BE49-F238E27FC236}">
                <a16:creationId xmlns:a16="http://schemas.microsoft.com/office/drawing/2014/main" id="{A4E7F233-D9CC-D803-C052-B9F5B26E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559101"/>
            <a:ext cx="6381750" cy="427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2675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E458C-4463-616C-DDD9-FC6C54D22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C182EA1E-2FFA-55D3-B875-DA7C537BF739}"/>
              </a:ext>
            </a:extLst>
          </p:cNvPr>
          <p:cNvSpPr txBox="1"/>
          <p:nvPr/>
        </p:nvSpPr>
        <p:spPr>
          <a:xfrm>
            <a:off x="1045763" y="800102"/>
            <a:ext cx="7581453" cy="5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0"/>
              </a:lnSpc>
              <a:spcBef>
                <a:spcPct val="0"/>
              </a:spcBef>
            </a:pPr>
            <a:r>
              <a:rPr lang="cs-CZ" sz="3150" dirty="0">
                <a:solidFill>
                  <a:srgbClr val="005EB8"/>
                </a:solidFill>
                <a:latin typeface="Montserrat Ultra-Bold"/>
              </a:rPr>
              <a:t>Funkce bateriového uložiště</a:t>
            </a:r>
            <a:endParaRPr lang="en-US" sz="3150" dirty="0">
              <a:solidFill>
                <a:srgbClr val="005EB8"/>
              </a:solidFill>
              <a:latin typeface="Montserrat Ultra-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81A8DFED-006E-8802-6D91-E01BAAA92571}"/>
              </a:ext>
            </a:extLst>
          </p:cNvPr>
          <p:cNvSpPr txBox="1"/>
          <p:nvPr/>
        </p:nvSpPr>
        <p:spPr>
          <a:xfrm>
            <a:off x="1041001" y="2252297"/>
            <a:ext cx="9093600" cy="687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cs-CZ" sz="2400" b="1" u="sng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DOMÁCNOSTI</a:t>
            </a:r>
            <a:endParaRPr lang="cs-CZ" sz="2400" b="1" u="sng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Zvýšení vlastní spotřeby z FVE</a:t>
            </a:r>
          </a:p>
          <a:p>
            <a:pPr>
              <a:spcAft>
                <a:spcPts val="800"/>
              </a:spcAft>
            </a:pPr>
            <a:r>
              <a:rPr lang="cs-CZ" sz="24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- minimalizace přetoků do sítě, maximalizace přímé spotřeby vyrobené energie</a:t>
            </a:r>
          </a:p>
          <a:p>
            <a:pPr>
              <a:spcAft>
                <a:spcPts val="800"/>
              </a:spcAft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Záloha při výpadku sítě</a:t>
            </a:r>
          </a:p>
          <a:p>
            <a:pPr>
              <a:spcAft>
                <a:spcPts val="800"/>
              </a:spcAft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Optimalizace na základě situace v síti</a:t>
            </a:r>
          </a:p>
          <a:p>
            <a:pPr marL="342900" indent="-342900">
              <a:spcAft>
                <a:spcPts val="800"/>
              </a:spcAft>
              <a:buFontTx/>
              <a:buChar char="-"/>
            </a:pPr>
            <a:r>
              <a:rPr lang="cs-CZ" sz="24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Agregace flexibility</a:t>
            </a:r>
          </a:p>
          <a:p>
            <a:pPr marL="342900" indent="-342900">
              <a:spcAft>
                <a:spcPts val="800"/>
              </a:spcAft>
              <a:buFontTx/>
              <a:buChar char="-"/>
            </a:pP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Spot</a:t>
            </a:r>
          </a:p>
          <a:p>
            <a:pPr marL="342900" indent="-342900">
              <a:spcAft>
                <a:spcPts val="800"/>
              </a:spcAft>
              <a:buFontTx/>
              <a:buChar char="-"/>
            </a:pPr>
            <a:endParaRPr lang="cs-CZ" sz="2400" kern="1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400" b="1" u="sng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KOMERČNÍ SUBJEKTY</a:t>
            </a:r>
          </a:p>
          <a:p>
            <a:pPr>
              <a:spcAft>
                <a:spcPts val="800"/>
              </a:spcAft>
              <a:buNone/>
            </a:pPr>
            <a:r>
              <a:rPr lang="cs-CZ" sz="2400" kern="100" dirty="0" err="1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cs-CZ" sz="24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shaving</a:t>
            </a:r>
            <a:r>
              <a:rPr lang="cs-CZ" sz="24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(omezování špiček)</a:t>
            </a:r>
          </a:p>
          <a:p>
            <a:pPr>
              <a:spcAft>
                <a:spcPts val="800"/>
              </a:spcAft>
              <a:buNone/>
            </a:pPr>
            <a:r>
              <a:rPr lang="cs-CZ" sz="24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Zálohování klíčových technologií</a:t>
            </a:r>
          </a:p>
          <a:p>
            <a:pPr>
              <a:spcAft>
                <a:spcPts val="800"/>
              </a:spcAft>
              <a:buNone/>
            </a:pPr>
            <a:r>
              <a:rPr lang="cs-CZ" sz="24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Účast v agregaci flexibility</a:t>
            </a:r>
          </a:p>
          <a:p>
            <a:pPr>
              <a:spcAft>
                <a:spcPts val="800"/>
              </a:spcAft>
              <a:buNone/>
            </a:pPr>
            <a:r>
              <a:rPr lang="cs-CZ" sz="24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Služby výkonové rovnováhy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b="1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ybridní zdroj energie Energy nest - Siemens CZ">
            <a:extLst>
              <a:ext uri="{FF2B5EF4-FFF2-40B4-BE49-F238E27FC236}">
                <a16:creationId xmlns:a16="http://schemas.microsoft.com/office/drawing/2014/main" id="{4BC9C2F0-BA61-AC1F-63A1-C613694C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925" y="2700337"/>
            <a:ext cx="86868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9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98D50-56E4-92E6-6F18-392DF4D5A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157B0CAD-A753-6D18-657B-D00BE5EF6B7B}"/>
              </a:ext>
            </a:extLst>
          </p:cNvPr>
          <p:cNvSpPr txBox="1"/>
          <p:nvPr/>
        </p:nvSpPr>
        <p:spPr>
          <a:xfrm>
            <a:off x="1045763" y="800102"/>
            <a:ext cx="7581453" cy="5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0"/>
              </a:lnSpc>
              <a:spcBef>
                <a:spcPct val="0"/>
              </a:spcBef>
            </a:pPr>
            <a:r>
              <a:rPr lang="cs-CZ" sz="3150" dirty="0">
                <a:solidFill>
                  <a:srgbClr val="005EB8"/>
                </a:solidFill>
                <a:latin typeface="Montserrat Ultra-Bold"/>
              </a:rPr>
              <a:t>Typologie bateriových systémů </a:t>
            </a:r>
            <a:endParaRPr lang="en-US" sz="3150" dirty="0">
              <a:solidFill>
                <a:srgbClr val="005EB8"/>
              </a:solidFill>
              <a:latin typeface="Montserrat Ultra-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3FEB590C-2A97-D5BD-F1CA-D844CA010307}"/>
              </a:ext>
            </a:extLst>
          </p:cNvPr>
          <p:cNvSpPr txBox="1"/>
          <p:nvPr/>
        </p:nvSpPr>
        <p:spPr>
          <a:xfrm>
            <a:off x="1041001" y="2252297"/>
            <a:ext cx="9245999" cy="6037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Chemie baterií:</a:t>
            </a:r>
            <a:endParaRPr lang="cs-CZ" sz="24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Li-ion (NMC, LFP)</a:t>
            </a: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dnes dominantní technologie, vysoká energetická hustota, dlouhá životnost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Sodíkové, </a:t>
            </a:r>
            <a:r>
              <a:rPr lang="cs-CZ" sz="24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Redox-flow</a:t>
            </a: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400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emerging</a:t>
            </a: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technologie s potenciálem pro větší instalace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4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Základní technické parametry:</a:t>
            </a:r>
            <a:endParaRPr lang="cs-CZ" sz="2400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Kapacita (kWh)</a:t>
            </a: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kolik energie lze uložit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Výkon (kW)</a:t>
            </a: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kolik energie lze dodat naráz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C-</a:t>
            </a:r>
            <a:r>
              <a:rPr lang="cs-CZ" sz="24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poměr výkonu ke kapacitě (např. C1 = vybití za 1 h)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DoD</a:t>
            </a: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Depth</a:t>
            </a: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Discharge</a:t>
            </a: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využitelná část kapacity, ovlivňuje životnost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4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Round-trip</a:t>
            </a:r>
            <a:r>
              <a:rPr lang="cs-CZ" sz="24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cs-CZ" sz="24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obvykle 85–95 % (Li-ion)</a:t>
            </a:r>
          </a:p>
        </p:txBody>
      </p:sp>
      <p:pic>
        <p:nvPicPr>
          <p:cNvPr id="1026" name="Picture 2" descr="Výstupní obrázek">
            <a:extLst>
              <a:ext uri="{FF2B5EF4-FFF2-40B4-BE49-F238E27FC236}">
                <a16:creationId xmlns:a16="http://schemas.microsoft.com/office/drawing/2014/main" id="{88E2F3AA-FF7F-9816-EAB9-B989F23E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990850"/>
            <a:ext cx="7220679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063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1B242-041F-6A28-406C-C245B98B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60DD2BE4-70BD-EDBE-8A4D-CCBF7D7740FF}"/>
              </a:ext>
            </a:extLst>
          </p:cNvPr>
          <p:cNvSpPr txBox="1"/>
          <p:nvPr/>
        </p:nvSpPr>
        <p:spPr>
          <a:xfrm>
            <a:off x="1045763" y="800102"/>
            <a:ext cx="11146237" cy="5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0"/>
              </a:lnSpc>
              <a:spcBef>
                <a:spcPct val="0"/>
              </a:spcBef>
            </a:pPr>
            <a:r>
              <a:rPr lang="cs-CZ" sz="3150" dirty="0">
                <a:solidFill>
                  <a:srgbClr val="005EB8"/>
                </a:solidFill>
                <a:latin typeface="Montserrat Ultra-Bold"/>
              </a:rPr>
              <a:t>Administrativní náročnost</a:t>
            </a:r>
            <a:endParaRPr lang="en-US" sz="3150" dirty="0">
              <a:solidFill>
                <a:srgbClr val="005EB8"/>
              </a:solidFill>
              <a:latin typeface="Montserrat Ultra-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3B58FD8-0B1D-8C7F-5944-9975DAAA58FB}"/>
              </a:ext>
            </a:extLst>
          </p:cNvPr>
          <p:cNvSpPr txBox="1"/>
          <p:nvPr/>
        </p:nvSpPr>
        <p:spPr>
          <a:xfrm>
            <a:off x="1012425" y="2247900"/>
            <a:ext cx="10874775" cy="6074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Novela energetického zákona Lex OZE III z února 2025 umožňuje připojení samostatných baterií do sítě bez nutnosti připojení ke zdroji výroby. 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kern="100" dirty="0">
              <a:effectLst/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Licenční požadavky: </a:t>
            </a:r>
            <a:r>
              <a:rPr lang="cs-CZ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Zařízení nad 100 kW připojená k síti vyžadují licenci od Energetického regulačního úřadu (ERÚ) a </a:t>
            </a:r>
            <a:r>
              <a:rPr lang="cs-CZ" u="sng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stavební povolení </a:t>
            </a:r>
            <a:r>
              <a:rPr lang="cs-CZ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(6 měsíců zák. lhůta) 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Získání licence ERÚ: </a:t>
            </a:r>
            <a:r>
              <a:rPr lang="cs-CZ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Licence budou udělovány od 1. srpna 2025; žádosti lze podávat dříve, ale platnost licence začne nejdříve k tomuto datu.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Podání žádosti</a:t>
            </a:r>
            <a:r>
              <a:rPr lang="cs-CZ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Žádost musí obsahovat kompletní dokumentaci v souladu s energetickým zákonem (lhůta pro vyřízení je 30 dní, ve složitějších případech až 60 dní)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Registrace u Operátora trhu s elektřinou (OTE)</a:t>
            </a:r>
            <a:r>
              <a:rPr lang="cs-CZ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Do 30 dnů od udělení licence</a:t>
            </a:r>
          </a:p>
        </p:txBody>
      </p:sp>
      <p:pic>
        <p:nvPicPr>
          <p:cNvPr id="2050" name="Picture 2" descr="E.ON spustil největší bateriové úložiště u nás | Moderní obec – odborný  měsíčník">
            <a:extLst>
              <a:ext uri="{FF2B5EF4-FFF2-40B4-BE49-F238E27FC236}">
                <a16:creationId xmlns:a16="http://schemas.microsoft.com/office/drawing/2014/main" id="{01546296-4488-7D11-C3CF-F16EB656B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r="14063"/>
          <a:stretch/>
        </p:blipFill>
        <p:spPr bwMode="auto">
          <a:xfrm>
            <a:off x="12573000" y="2805545"/>
            <a:ext cx="5715000" cy="46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8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0AC14-18ED-C09B-002B-A2EBD3618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E86AC71B-E4DA-3A3D-9C1C-140369231016}"/>
              </a:ext>
            </a:extLst>
          </p:cNvPr>
          <p:cNvSpPr txBox="1"/>
          <p:nvPr/>
        </p:nvSpPr>
        <p:spPr>
          <a:xfrm>
            <a:off x="1024154" y="1714501"/>
            <a:ext cx="10008000" cy="7432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b="1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Příprava a povolení</a:t>
            </a:r>
          </a:p>
          <a:p>
            <a:pPr indent="355619">
              <a:lnSpc>
                <a:spcPct val="150000"/>
              </a:lnSpc>
              <a:buFont typeface="+mj-lt"/>
              <a:buAutoNum type="arabicPeriod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Rezervace výkonu u PDS</a:t>
            </a:r>
          </a:p>
          <a:p>
            <a:pPr indent="355619">
              <a:lnSpc>
                <a:spcPct val="150000"/>
              </a:lnSpc>
              <a:buFont typeface="+mj-lt"/>
              <a:buAutoNum type="arabicPeriod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Smlouva o připojení</a:t>
            </a:r>
          </a:p>
          <a:p>
            <a:pPr indent="355619">
              <a:lnSpc>
                <a:spcPct val="150000"/>
              </a:lnSpc>
              <a:buFont typeface="+mj-lt"/>
              <a:buAutoNum type="arabicPeriod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Projektová dokumentace (pro stavební povolení + pro PDS)</a:t>
            </a:r>
          </a:p>
          <a:p>
            <a:pPr indent="355619">
              <a:lnSpc>
                <a:spcPct val="150000"/>
              </a:lnSpc>
              <a:buFont typeface="+mj-lt"/>
              <a:buAutoNum type="arabicPeriod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Stavební povolení a schválení dokumentace</a:t>
            </a:r>
          </a:p>
          <a:p>
            <a:pPr indent="355619">
              <a:lnSpc>
                <a:spcPct val="150000"/>
              </a:lnSpc>
              <a:buFont typeface="+mj-lt"/>
              <a:buAutoNum type="arabicPeriod"/>
            </a:pPr>
            <a:endParaRPr lang="cs-CZ" kern="1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b="1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Realizace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5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Stavební práce a kabeláže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5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Příprava odběrného místa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5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Instalace trafostanice a technologie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5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Napojení na dispečink, EZS, internet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5"/>
            </a:pPr>
            <a:endParaRPr lang="cs-CZ" kern="1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s-CZ" b="1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Zprovoznění a certifikace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9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Uvedení do provozu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9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Revize, DSPS dokumentace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9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Kolaudace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9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Licence ERÚ</a:t>
            </a:r>
          </a:p>
          <a:p>
            <a:pPr indent="355619">
              <a:lnSpc>
                <a:spcPct val="150000"/>
              </a:lnSpc>
              <a:buFont typeface="+mj-lt"/>
              <a:buAutoNum type="arabicPeriod" startAt="9"/>
            </a:pPr>
            <a:r>
              <a:rPr lang="cs-CZ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UPOS testování → Certifikace → UTP provoz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A0F64CA-B7D3-D88A-5E3D-F676E1870F58}"/>
              </a:ext>
            </a:extLst>
          </p:cNvPr>
          <p:cNvSpPr txBox="1"/>
          <p:nvPr/>
        </p:nvSpPr>
        <p:spPr>
          <a:xfrm>
            <a:off x="1045763" y="800102"/>
            <a:ext cx="11146237" cy="5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0"/>
              </a:lnSpc>
              <a:spcBef>
                <a:spcPct val="0"/>
              </a:spcBef>
            </a:pPr>
            <a:r>
              <a:rPr lang="cs-CZ" sz="3150" dirty="0">
                <a:solidFill>
                  <a:srgbClr val="005EB8"/>
                </a:solidFill>
                <a:latin typeface="Montserrat Ultra-Bold"/>
              </a:rPr>
              <a:t>Administrativní náročnost - SVR</a:t>
            </a:r>
            <a:endParaRPr lang="en-US" sz="3150" dirty="0">
              <a:solidFill>
                <a:srgbClr val="005EB8"/>
              </a:solidFill>
              <a:latin typeface="Montserrat Ultra-Bold"/>
            </a:endParaRPr>
          </a:p>
        </p:txBody>
      </p:sp>
      <p:pic>
        <p:nvPicPr>
          <p:cNvPr id="1028" name="Picture 4" descr="Opportunities in the Electrification Revolution: America's Grid - Thornburg  Investment Management®">
            <a:extLst>
              <a:ext uri="{FF2B5EF4-FFF2-40B4-BE49-F238E27FC236}">
                <a16:creationId xmlns:a16="http://schemas.microsoft.com/office/drawing/2014/main" id="{42313298-F1AB-8F36-AAFE-B390D614E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3"/>
          <a:stretch/>
        </p:blipFill>
        <p:spPr bwMode="auto">
          <a:xfrm>
            <a:off x="10293927" y="1969393"/>
            <a:ext cx="8001000" cy="63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3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0AC14-18ED-C09B-002B-A2EBD3618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D0CAB251-495C-C8ED-2EF0-5F664032D44D}"/>
              </a:ext>
            </a:extLst>
          </p:cNvPr>
          <p:cNvSpPr txBox="1"/>
          <p:nvPr/>
        </p:nvSpPr>
        <p:spPr>
          <a:xfrm>
            <a:off x="1045763" y="800102"/>
            <a:ext cx="11146237" cy="5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0"/>
              </a:lnSpc>
              <a:spcBef>
                <a:spcPct val="0"/>
              </a:spcBef>
            </a:pPr>
            <a:r>
              <a:rPr lang="cs-CZ" sz="3150" dirty="0">
                <a:solidFill>
                  <a:srgbClr val="005EB8"/>
                </a:solidFill>
                <a:latin typeface="Montserrat Ultra-Bold"/>
              </a:rPr>
              <a:t>Ekonomika bateriových systémů</a:t>
            </a:r>
            <a:endParaRPr lang="en-US" sz="3150" dirty="0">
              <a:solidFill>
                <a:srgbClr val="005EB8"/>
              </a:solidFill>
              <a:latin typeface="Montserrat Ultra-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E86AC71B-E4DA-3A3D-9C1C-140369231016}"/>
              </a:ext>
            </a:extLst>
          </p:cNvPr>
          <p:cNvSpPr txBox="1"/>
          <p:nvPr/>
        </p:nvSpPr>
        <p:spPr>
          <a:xfrm>
            <a:off x="1041000" y="2252297"/>
            <a:ext cx="14880037" cy="6270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Pořizovací náklady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klesající trend, LFP ≈ 8 000 – 12 000 Kč/kWh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Životnost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6 000+ cyklů (LFP), 10–15 let reálného provozu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TCO (</a:t>
            </a:r>
            <a:r>
              <a:rPr lang="cs-CZ" sz="20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Ownership</a:t>
            </a: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závisí na režimu použití, efektivitě řízení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ROI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domácnosti 8–12 let (s FVE), firmy 5–8 let (s </a:t>
            </a:r>
            <a:r>
              <a:rPr lang="cs-CZ" sz="2000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shavingem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, SVR)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2000" kern="100" dirty="0">
              <a:latin typeface="Montserrat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RES+ č. 5/2025 Akumulační flexibilita elektrizační soustavy v důsledku OZE 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Příjem žádostí 23.04.2025 - 02.06.2025, alokace 3 mld. Kč</a:t>
            </a:r>
          </a:p>
          <a:p>
            <a:pPr lvl="0">
              <a:lnSpc>
                <a:spcPct val="20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cs-CZ" sz="2000" b="1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Ministerstvo životního prostředí</a:t>
            </a:r>
            <a:r>
              <a:rPr lang="cs-CZ" sz="20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: dotační program na podporu bateriových úložišť s alokací až 7 miliard Kč.</a:t>
            </a:r>
          </a:p>
        </p:txBody>
      </p:sp>
    </p:spTree>
    <p:extLst>
      <p:ext uri="{BB962C8B-B14F-4D97-AF65-F5344CB8AC3E}">
        <p14:creationId xmlns:p14="http://schemas.microsoft.com/office/powerpoint/2010/main" val="308231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D3B53-DBD2-31E6-E8C0-BDFAFE641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70A2796-04CC-A2C3-6B9E-683D61A46B57}"/>
              </a:ext>
            </a:extLst>
          </p:cNvPr>
          <p:cNvSpPr txBox="1"/>
          <p:nvPr/>
        </p:nvSpPr>
        <p:spPr>
          <a:xfrm>
            <a:off x="1045763" y="800102"/>
            <a:ext cx="11146237" cy="522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0"/>
              </a:lnSpc>
              <a:spcBef>
                <a:spcPct val="0"/>
              </a:spcBef>
            </a:pPr>
            <a:r>
              <a:rPr lang="cs-CZ" sz="3150" dirty="0">
                <a:solidFill>
                  <a:srgbClr val="005EB8"/>
                </a:solidFill>
                <a:latin typeface="Montserrat Ultra-Bold"/>
              </a:rPr>
              <a:t>Trendy a výhled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C84D4632-FDA9-C674-1094-548C2E42312B}"/>
              </a:ext>
            </a:extLst>
          </p:cNvPr>
          <p:cNvSpPr txBox="1"/>
          <p:nvPr/>
        </p:nvSpPr>
        <p:spPr>
          <a:xfrm>
            <a:off x="1043587" y="2162299"/>
            <a:ext cx="10462614" cy="5962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Ceny baterií 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- klesající trend, ale jsou ovlivněny geopolitikou a cenami surovin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Second-</a:t>
            </a:r>
            <a:r>
              <a:rPr lang="cs-CZ" sz="20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baterie 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– vlastnosti pro bateriová uložiště – menší počet cyklů (NMC, nižší </a:t>
            </a:r>
            <a:r>
              <a:rPr lang="cs-CZ" sz="2000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DoD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), nižší cena za články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V2G (</a:t>
            </a:r>
            <a:r>
              <a:rPr lang="cs-CZ" sz="20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Vehicle</a:t>
            </a: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-to-</a:t>
            </a:r>
            <a:r>
              <a:rPr lang="cs-CZ" sz="20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vozidla jako mobilní úložiště energie, cyklování baterie?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Solid-</a:t>
            </a:r>
            <a:r>
              <a:rPr lang="cs-CZ" sz="2000" b="1" kern="100" dirty="0" err="1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sz="2000" b="1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baterie </a:t>
            </a:r>
            <a:r>
              <a:rPr lang="cs-CZ" sz="20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– pevný elektrolyt, výrazně vyšší energetická hustota, bezpečnost, více cyklů, rychlejší nabíjení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kern="100" dirty="0" err="1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Sodíko</a:t>
            </a:r>
            <a:r>
              <a:rPr lang="cs-CZ" sz="2000" b="1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-iontové baterie </a:t>
            </a: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– podobné vlastnosti jako LFP, levnější, udržitelnější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kern="100" dirty="0">
                <a:effectLst/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Lithium-sírové</a:t>
            </a:r>
            <a:r>
              <a:rPr lang="cs-CZ" sz="2000" kern="100" dirty="0">
                <a:latin typeface="Montserrat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, Lithium-vzduchové, Zinkové baterie, Organické baterie, Železo-vzduchové,...</a:t>
            </a:r>
          </a:p>
        </p:txBody>
      </p:sp>
      <p:pic>
        <p:nvPicPr>
          <p:cNvPr id="6146" name="Picture 2" descr="Toyota To Unveil Solid-State Battery Electric Vehicle">
            <a:extLst>
              <a:ext uri="{FF2B5EF4-FFF2-40B4-BE49-F238E27FC236}">
                <a16:creationId xmlns:a16="http://schemas.microsoft.com/office/drawing/2014/main" id="{E2059416-A41C-938E-02CC-64D202F0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426023"/>
            <a:ext cx="6096000" cy="34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6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5567011"/>
            <a:ext cx="18288001" cy="4719989"/>
            <a:chOff x="0" y="0"/>
            <a:chExt cx="4919930" cy="1348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9930" cy="1348656"/>
            </a:xfrm>
            <a:custGeom>
              <a:avLst/>
              <a:gdLst/>
              <a:ahLst/>
              <a:cxnLst/>
              <a:rect l="l" t="t" r="r" b="b"/>
              <a:pathLst>
                <a:path w="4919930" h="1348656">
                  <a:moveTo>
                    <a:pt x="0" y="0"/>
                  </a:moveTo>
                  <a:lnTo>
                    <a:pt x="4919930" y="0"/>
                  </a:lnTo>
                  <a:lnTo>
                    <a:pt x="4919930" y="1348656"/>
                  </a:lnTo>
                  <a:lnTo>
                    <a:pt x="0" y="1348656"/>
                  </a:lnTo>
                  <a:close/>
                </a:path>
              </a:pathLst>
            </a:custGeom>
            <a:solidFill>
              <a:srgbClr val="005EB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19930" cy="1377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33033" y="-59367"/>
            <a:ext cx="6654967" cy="6063538"/>
          </a:xfrm>
          <a:custGeom>
            <a:avLst/>
            <a:gdLst/>
            <a:ahLst/>
            <a:cxnLst/>
            <a:rect l="l" t="t" r="r" b="b"/>
            <a:pathLst>
              <a:path w="6542981" h="6063538">
                <a:moveTo>
                  <a:pt x="0" y="0"/>
                </a:moveTo>
                <a:lnTo>
                  <a:pt x="6542981" y="0"/>
                </a:lnTo>
                <a:lnTo>
                  <a:pt x="6542981" y="6063538"/>
                </a:lnTo>
                <a:lnTo>
                  <a:pt x="0" y="606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3507" y="1885656"/>
            <a:ext cx="5194250" cy="3460669"/>
          </a:xfrm>
          <a:custGeom>
            <a:avLst/>
            <a:gdLst/>
            <a:ahLst/>
            <a:cxnLst/>
            <a:rect l="l" t="t" r="r" b="b"/>
            <a:pathLst>
              <a:path w="5194250" h="3460669">
                <a:moveTo>
                  <a:pt x="0" y="0"/>
                </a:moveTo>
                <a:lnTo>
                  <a:pt x="5194250" y="0"/>
                </a:lnTo>
                <a:lnTo>
                  <a:pt x="5194250" y="3460669"/>
                </a:lnTo>
                <a:lnTo>
                  <a:pt x="0" y="3460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34958" y="1885656"/>
            <a:ext cx="5306309" cy="3460669"/>
          </a:xfrm>
          <a:custGeom>
            <a:avLst/>
            <a:gdLst/>
            <a:ahLst/>
            <a:cxnLst/>
            <a:rect l="l" t="t" r="r" b="b"/>
            <a:pathLst>
              <a:path w="5306309" h="3460669">
                <a:moveTo>
                  <a:pt x="0" y="0"/>
                </a:moveTo>
                <a:lnTo>
                  <a:pt x="5306309" y="0"/>
                </a:lnTo>
                <a:lnTo>
                  <a:pt x="5306309" y="3460669"/>
                </a:lnTo>
                <a:lnTo>
                  <a:pt x="0" y="3460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1921" y="706466"/>
            <a:ext cx="7962900" cy="71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cs-CZ" sz="4200" dirty="0">
                <a:solidFill>
                  <a:srgbClr val="005EB8"/>
                </a:solidFill>
                <a:latin typeface="Montserrat Ultra-Bold"/>
              </a:rPr>
              <a:t>SPOJTE SE S NÁMI</a:t>
            </a:r>
            <a:endParaRPr lang="en-US" sz="4200" dirty="0">
              <a:solidFill>
                <a:srgbClr val="005EB8"/>
              </a:solidFill>
              <a:latin typeface="Montserrat Ultra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55083" y="6775126"/>
            <a:ext cx="5470669" cy="213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dirty="0">
                <a:solidFill>
                  <a:srgbClr val="FFFFFF"/>
                </a:solidFill>
                <a:latin typeface="Montserrat Bold"/>
              </a:rPr>
              <a:t>DEVINN </a:t>
            </a:r>
            <a:r>
              <a:rPr lang="en-US" sz="2100" dirty="0" err="1">
                <a:solidFill>
                  <a:srgbClr val="FFFFFF"/>
                </a:solidFill>
                <a:latin typeface="Montserrat Bold"/>
              </a:rPr>
              <a:t>s.r.o.</a:t>
            </a:r>
            <a:endParaRPr lang="en-US" sz="2100" dirty="0">
              <a:solidFill>
                <a:srgbClr val="FFFFFF"/>
              </a:solidFill>
              <a:latin typeface="Montserrat Bold"/>
            </a:endParaRPr>
          </a:p>
          <a:p>
            <a:pPr algn="l">
              <a:lnSpc>
                <a:spcPts val="3360"/>
              </a:lnSpc>
            </a:pPr>
            <a:endParaRPr lang="en-US" sz="2100" dirty="0">
              <a:solidFill>
                <a:srgbClr val="FFFFFF"/>
              </a:solidFill>
              <a:latin typeface="Montserrat Bold"/>
            </a:endParaRPr>
          </a:p>
          <a:p>
            <a:pPr algn="l">
              <a:lnSpc>
                <a:spcPts val="3360"/>
              </a:lnSpc>
            </a:pPr>
            <a:r>
              <a:rPr lang="cs-CZ" sz="2100" dirty="0">
                <a:solidFill>
                  <a:srgbClr val="FFFFFF"/>
                </a:solidFill>
                <a:latin typeface="Montserrat"/>
              </a:rPr>
              <a:t>Vodní </a:t>
            </a:r>
            <a:r>
              <a:rPr lang="en-US" sz="2100" dirty="0">
                <a:solidFill>
                  <a:srgbClr val="FFFFFF"/>
                </a:solidFill>
                <a:latin typeface="Montserrat"/>
              </a:rPr>
              <a:t>38</a:t>
            </a:r>
          </a:p>
          <a:p>
            <a:pPr algn="l">
              <a:lnSpc>
                <a:spcPts val="3360"/>
              </a:lnSpc>
            </a:pPr>
            <a:r>
              <a:rPr lang="en-US" sz="2100" dirty="0">
                <a:solidFill>
                  <a:srgbClr val="FFFFFF"/>
                </a:solidFill>
                <a:latin typeface="Montserrat"/>
              </a:rPr>
              <a:t>466 01, Jablonec nad Nisou</a:t>
            </a:r>
          </a:p>
          <a:p>
            <a:pPr algn="l">
              <a:lnSpc>
                <a:spcPts val="3360"/>
              </a:lnSpc>
            </a:pPr>
            <a:r>
              <a:rPr lang="en-US" sz="2100" dirty="0">
                <a:solidFill>
                  <a:srgbClr val="FFFFFF"/>
                </a:solidFill>
                <a:latin typeface="Montserrat"/>
              </a:rPr>
              <a:t>Czech Republic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775126"/>
            <a:ext cx="5470669" cy="213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cs-CZ" sz="2100" dirty="0">
                <a:solidFill>
                  <a:srgbClr val="FFFFFF"/>
                </a:solidFill>
                <a:latin typeface="Montserrat Bold"/>
              </a:rPr>
              <a:t>Váš kontakt v </a:t>
            </a:r>
            <a:r>
              <a:rPr lang="en-US" sz="2100" dirty="0">
                <a:solidFill>
                  <a:srgbClr val="FFFFFF"/>
                </a:solidFill>
                <a:latin typeface="Montserrat Bold"/>
              </a:rPr>
              <a:t>DEVINN</a:t>
            </a:r>
          </a:p>
          <a:p>
            <a:pPr algn="l">
              <a:lnSpc>
                <a:spcPts val="3360"/>
              </a:lnSpc>
            </a:pPr>
            <a:endParaRPr lang="en-US" sz="2100" dirty="0">
              <a:solidFill>
                <a:srgbClr val="FFFFFF"/>
              </a:solidFill>
              <a:latin typeface="Montserrat Bold"/>
            </a:endParaRPr>
          </a:p>
          <a:p>
            <a:pPr algn="l">
              <a:lnSpc>
                <a:spcPts val="3360"/>
              </a:lnSpc>
            </a:pPr>
            <a:r>
              <a:rPr lang="cs-CZ" sz="2100" dirty="0">
                <a:solidFill>
                  <a:srgbClr val="FFFFFF"/>
                </a:solidFill>
                <a:latin typeface="Montserrat"/>
              </a:rPr>
              <a:t>Ing. </a:t>
            </a:r>
            <a:r>
              <a:rPr lang="en-US" sz="2100" dirty="0">
                <a:solidFill>
                  <a:srgbClr val="FFFFFF"/>
                </a:solidFill>
                <a:latin typeface="Montserrat"/>
              </a:rPr>
              <a:t>Jan Mašek</a:t>
            </a:r>
          </a:p>
          <a:p>
            <a:pPr algn="l">
              <a:lnSpc>
                <a:spcPts val="3360"/>
              </a:lnSpc>
            </a:pPr>
            <a:r>
              <a:rPr lang="en-US" sz="2100" dirty="0">
                <a:solidFill>
                  <a:srgbClr val="FFFFFF"/>
                </a:solidFill>
                <a:latin typeface="Montserrat"/>
              </a:rPr>
              <a:t>jan.masek@devinn.cz</a:t>
            </a:r>
          </a:p>
          <a:p>
            <a:pPr algn="l">
              <a:lnSpc>
                <a:spcPts val="3360"/>
              </a:lnSpc>
            </a:pPr>
            <a:r>
              <a:rPr lang="en-US" sz="2100" dirty="0">
                <a:solidFill>
                  <a:srgbClr val="FFFFFF"/>
                </a:solidFill>
                <a:latin typeface="Montserrat"/>
              </a:rPr>
              <a:t>+420 606 022 534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700" y="7402517"/>
            <a:ext cx="689156" cy="0"/>
          </a:xfrm>
          <a:prstGeom prst="line">
            <a:avLst/>
          </a:prstGeom>
          <a:ln w="85725" cap="flat">
            <a:solidFill>
              <a:srgbClr val="00D7C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255083" y="7359655"/>
            <a:ext cx="689156" cy="0"/>
          </a:xfrm>
          <a:prstGeom prst="line">
            <a:avLst/>
          </a:prstGeom>
          <a:ln w="85725" cap="flat">
            <a:solidFill>
              <a:srgbClr val="00D7C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5014972" y="9258300"/>
            <a:ext cx="2244328" cy="399943"/>
            <a:chOff x="0" y="0"/>
            <a:chExt cx="1345578" cy="2397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45565" cy="239776"/>
            </a:xfrm>
            <a:custGeom>
              <a:avLst/>
              <a:gdLst/>
              <a:ahLst/>
              <a:cxnLst/>
              <a:rect l="l" t="t" r="r" b="b"/>
              <a:pathLst>
                <a:path w="1345565" h="239776">
                  <a:moveTo>
                    <a:pt x="726313" y="0"/>
                  </a:moveTo>
                  <a:lnTo>
                    <a:pt x="664210" y="0"/>
                  </a:lnTo>
                  <a:lnTo>
                    <a:pt x="598805" y="158877"/>
                  </a:lnTo>
                  <a:lnTo>
                    <a:pt x="533654" y="0"/>
                  </a:lnTo>
                  <a:lnTo>
                    <a:pt x="470281" y="0"/>
                  </a:lnTo>
                  <a:lnTo>
                    <a:pt x="572262" y="239776"/>
                  </a:lnTo>
                  <a:lnTo>
                    <a:pt x="624332" y="239776"/>
                  </a:lnTo>
                  <a:close/>
                  <a:moveTo>
                    <a:pt x="0" y="52578"/>
                  </a:moveTo>
                  <a:lnTo>
                    <a:pt x="0" y="0"/>
                  </a:lnTo>
                  <a:lnTo>
                    <a:pt x="103759" y="0"/>
                  </a:lnTo>
                  <a:cubicBezTo>
                    <a:pt x="239268" y="0"/>
                    <a:pt x="270002" y="159385"/>
                    <a:pt x="176403" y="218059"/>
                  </a:cubicBezTo>
                  <a:lnTo>
                    <a:pt x="176403" y="218059"/>
                  </a:lnTo>
                  <a:cubicBezTo>
                    <a:pt x="154432" y="231775"/>
                    <a:pt x="129921" y="238125"/>
                    <a:pt x="103759" y="238125"/>
                  </a:cubicBezTo>
                  <a:lnTo>
                    <a:pt x="0" y="238125"/>
                  </a:lnTo>
                  <a:lnTo>
                    <a:pt x="0" y="185547"/>
                  </a:lnTo>
                  <a:cubicBezTo>
                    <a:pt x="34544" y="185547"/>
                    <a:pt x="69215" y="185547"/>
                    <a:pt x="103759" y="185547"/>
                  </a:cubicBezTo>
                  <a:cubicBezTo>
                    <a:pt x="193421" y="185547"/>
                    <a:pt x="192278" y="52451"/>
                    <a:pt x="103759" y="52451"/>
                  </a:cubicBezTo>
                  <a:close/>
                  <a:moveTo>
                    <a:pt x="1345565" y="0"/>
                  </a:moveTo>
                  <a:lnTo>
                    <a:pt x="1286891" y="0"/>
                  </a:lnTo>
                  <a:lnTo>
                    <a:pt x="1286891" y="142113"/>
                  </a:lnTo>
                  <a:lnTo>
                    <a:pt x="1162431" y="0"/>
                  </a:lnTo>
                  <a:lnTo>
                    <a:pt x="1115568" y="0"/>
                  </a:lnTo>
                  <a:lnTo>
                    <a:pt x="1115568" y="238125"/>
                  </a:lnTo>
                  <a:lnTo>
                    <a:pt x="1172464" y="238125"/>
                  </a:lnTo>
                  <a:lnTo>
                    <a:pt x="1172464" y="100203"/>
                  </a:lnTo>
                  <a:lnTo>
                    <a:pt x="1296924" y="238125"/>
                  </a:lnTo>
                  <a:cubicBezTo>
                    <a:pt x="1313180" y="238125"/>
                    <a:pt x="1329436" y="238125"/>
                    <a:pt x="1345565" y="238125"/>
                  </a:cubicBezTo>
                  <a:close/>
                  <a:moveTo>
                    <a:pt x="244856" y="186309"/>
                  </a:moveTo>
                  <a:lnTo>
                    <a:pt x="448818" y="186309"/>
                  </a:lnTo>
                  <a:lnTo>
                    <a:pt x="448818" y="238252"/>
                  </a:lnTo>
                  <a:lnTo>
                    <a:pt x="241681" y="238252"/>
                  </a:lnTo>
                  <a:lnTo>
                    <a:pt x="241681" y="186309"/>
                  </a:lnTo>
                  <a:close/>
                  <a:moveTo>
                    <a:pt x="244856" y="0"/>
                  </a:moveTo>
                  <a:lnTo>
                    <a:pt x="448818" y="0"/>
                  </a:lnTo>
                  <a:lnTo>
                    <a:pt x="448818" y="51943"/>
                  </a:lnTo>
                  <a:lnTo>
                    <a:pt x="241681" y="51943"/>
                  </a:lnTo>
                  <a:lnTo>
                    <a:pt x="241681" y="0"/>
                  </a:lnTo>
                  <a:close/>
                  <a:moveTo>
                    <a:pt x="277876" y="92329"/>
                  </a:moveTo>
                  <a:lnTo>
                    <a:pt x="448818" y="92329"/>
                  </a:lnTo>
                  <a:lnTo>
                    <a:pt x="448818" y="144272"/>
                  </a:lnTo>
                  <a:lnTo>
                    <a:pt x="274701" y="144272"/>
                  </a:lnTo>
                  <a:lnTo>
                    <a:pt x="274701" y="92329"/>
                  </a:lnTo>
                  <a:close/>
                  <a:moveTo>
                    <a:pt x="805307" y="0"/>
                  </a:moveTo>
                  <a:lnTo>
                    <a:pt x="805307" y="238125"/>
                  </a:lnTo>
                  <a:lnTo>
                    <a:pt x="747776" y="238125"/>
                  </a:lnTo>
                  <a:lnTo>
                    <a:pt x="747776" y="0"/>
                  </a:lnTo>
                  <a:close/>
                  <a:moveTo>
                    <a:pt x="1075436" y="0"/>
                  </a:moveTo>
                  <a:lnTo>
                    <a:pt x="1016762" y="0"/>
                  </a:lnTo>
                  <a:lnTo>
                    <a:pt x="1016762" y="142113"/>
                  </a:lnTo>
                  <a:lnTo>
                    <a:pt x="892302" y="0"/>
                  </a:lnTo>
                  <a:lnTo>
                    <a:pt x="845312" y="0"/>
                  </a:lnTo>
                  <a:lnTo>
                    <a:pt x="845312" y="238125"/>
                  </a:lnTo>
                  <a:lnTo>
                    <a:pt x="902208" y="238125"/>
                  </a:lnTo>
                  <a:lnTo>
                    <a:pt x="902208" y="100203"/>
                  </a:lnTo>
                  <a:lnTo>
                    <a:pt x="1026668" y="238125"/>
                  </a:lnTo>
                  <a:cubicBezTo>
                    <a:pt x="1042924" y="238125"/>
                    <a:pt x="1059180" y="238125"/>
                    <a:pt x="1075309" y="2381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625</Words>
  <Application>Microsoft Office PowerPoint</Application>
  <PresentationFormat>Vlastní</PresentationFormat>
  <Paragraphs>87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Calibri</vt:lpstr>
      <vt:lpstr>Montserrat</vt:lpstr>
      <vt:lpstr>Montserrat Bold</vt:lpstr>
      <vt:lpstr>Montserrat Ultra-Bold</vt:lpstr>
      <vt:lpstr>Arial</vt:lpstr>
      <vt:lpstr>Symbol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FINAL_Výhoj H2 Tatry_prezentace</dc:title>
  <dc:creator>Mašek Jan</dc:creator>
  <cp:lastModifiedBy>Mašek Jan (DEVINN)</cp:lastModifiedBy>
  <cp:revision>38</cp:revision>
  <dcterms:created xsi:type="dcterms:W3CDTF">2006-08-16T00:00:00Z</dcterms:created>
  <dcterms:modified xsi:type="dcterms:W3CDTF">2025-04-23T11:08:22Z</dcterms:modified>
  <dc:identifier>DAGEj2uuSaQ</dc:identifier>
</cp:coreProperties>
</file>